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4"/>
  </p:sldMasterIdLst>
  <p:notesMasterIdLst>
    <p:notesMasterId r:id="rId98"/>
  </p:notesMasterIdLst>
  <p:handoutMasterIdLst>
    <p:handoutMasterId r:id="rId99"/>
  </p:handoutMasterIdLst>
  <p:sldIdLst>
    <p:sldId id="924" r:id="rId5"/>
    <p:sldId id="925" r:id="rId6"/>
    <p:sldId id="926" r:id="rId7"/>
    <p:sldId id="927" r:id="rId8"/>
    <p:sldId id="928" r:id="rId9"/>
    <p:sldId id="929" r:id="rId10"/>
    <p:sldId id="930" r:id="rId11"/>
    <p:sldId id="931" r:id="rId12"/>
    <p:sldId id="932" r:id="rId13"/>
    <p:sldId id="933" r:id="rId14"/>
    <p:sldId id="949" r:id="rId15"/>
    <p:sldId id="950" r:id="rId16"/>
    <p:sldId id="923" r:id="rId17"/>
    <p:sldId id="934" r:id="rId18"/>
    <p:sldId id="935" r:id="rId19"/>
    <p:sldId id="936" r:id="rId20"/>
    <p:sldId id="937" r:id="rId21"/>
    <p:sldId id="938" r:id="rId22"/>
    <p:sldId id="939" r:id="rId23"/>
    <p:sldId id="940" r:id="rId24"/>
    <p:sldId id="941" r:id="rId25"/>
    <p:sldId id="942" r:id="rId26"/>
    <p:sldId id="943" r:id="rId27"/>
    <p:sldId id="944" r:id="rId28"/>
    <p:sldId id="945" r:id="rId29"/>
    <p:sldId id="946" r:id="rId30"/>
    <p:sldId id="947" r:id="rId31"/>
    <p:sldId id="857" r:id="rId32"/>
    <p:sldId id="920" r:id="rId33"/>
    <p:sldId id="948" r:id="rId34"/>
    <p:sldId id="922" r:id="rId35"/>
    <p:sldId id="921" r:id="rId36"/>
    <p:sldId id="919" r:id="rId37"/>
    <p:sldId id="902" r:id="rId38"/>
    <p:sldId id="903" r:id="rId39"/>
    <p:sldId id="904" r:id="rId40"/>
    <p:sldId id="905" r:id="rId41"/>
    <p:sldId id="906" r:id="rId42"/>
    <p:sldId id="907" r:id="rId43"/>
    <p:sldId id="908" r:id="rId44"/>
    <p:sldId id="909" r:id="rId45"/>
    <p:sldId id="910" r:id="rId46"/>
    <p:sldId id="911" r:id="rId47"/>
    <p:sldId id="912" r:id="rId48"/>
    <p:sldId id="913" r:id="rId49"/>
    <p:sldId id="914" r:id="rId50"/>
    <p:sldId id="915" r:id="rId51"/>
    <p:sldId id="916" r:id="rId52"/>
    <p:sldId id="917" r:id="rId53"/>
    <p:sldId id="918" r:id="rId54"/>
    <p:sldId id="901" r:id="rId55"/>
    <p:sldId id="882" r:id="rId56"/>
    <p:sldId id="858" r:id="rId57"/>
    <p:sldId id="859" r:id="rId58"/>
    <p:sldId id="860" r:id="rId59"/>
    <p:sldId id="861" r:id="rId60"/>
    <p:sldId id="862" r:id="rId61"/>
    <p:sldId id="863" r:id="rId62"/>
    <p:sldId id="864" r:id="rId63"/>
    <p:sldId id="865" r:id="rId64"/>
    <p:sldId id="866" r:id="rId65"/>
    <p:sldId id="867" r:id="rId66"/>
    <p:sldId id="868" r:id="rId67"/>
    <p:sldId id="869" r:id="rId68"/>
    <p:sldId id="870" r:id="rId69"/>
    <p:sldId id="871" r:id="rId70"/>
    <p:sldId id="872" r:id="rId71"/>
    <p:sldId id="873" r:id="rId72"/>
    <p:sldId id="874" r:id="rId73"/>
    <p:sldId id="875" r:id="rId74"/>
    <p:sldId id="876" r:id="rId75"/>
    <p:sldId id="877" r:id="rId76"/>
    <p:sldId id="879" r:id="rId77"/>
    <p:sldId id="878" r:id="rId78"/>
    <p:sldId id="880" r:id="rId79"/>
    <p:sldId id="881" r:id="rId80"/>
    <p:sldId id="883" r:id="rId81"/>
    <p:sldId id="884" r:id="rId82"/>
    <p:sldId id="885" r:id="rId83"/>
    <p:sldId id="886" r:id="rId84"/>
    <p:sldId id="887" r:id="rId85"/>
    <p:sldId id="888" r:id="rId86"/>
    <p:sldId id="900" r:id="rId87"/>
    <p:sldId id="889" r:id="rId88"/>
    <p:sldId id="890" r:id="rId89"/>
    <p:sldId id="892" r:id="rId90"/>
    <p:sldId id="893" r:id="rId91"/>
    <p:sldId id="894" r:id="rId92"/>
    <p:sldId id="895" r:id="rId93"/>
    <p:sldId id="896" r:id="rId94"/>
    <p:sldId id="897" r:id="rId95"/>
    <p:sldId id="898" r:id="rId96"/>
    <p:sldId id="899" r:id="rId97"/>
  </p:sldIdLst>
  <p:sldSz cx="9144000" cy="6858000" type="screen4x3"/>
  <p:notesSz cx="9928225" cy="6797675"/>
  <p:custDataLst>
    <p:tags r:id="rId10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CFD2"/>
    <a:srgbClr val="FF8B8B"/>
    <a:srgbClr val="DE0000"/>
    <a:srgbClr val="B21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294" autoAdjust="0"/>
    <p:restoredTop sz="94281" autoAdjust="0"/>
  </p:normalViewPr>
  <p:slideViewPr>
    <p:cSldViewPr>
      <p:cViewPr varScale="1">
        <p:scale>
          <a:sx n="74" d="100"/>
          <a:sy n="74" d="100"/>
        </p:scale>
        <p:origin x="1590" y="66"/>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presProps" Target="presProps.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handoutMaster" Target="handoutMasters/handoutMaster1.xml"/><Relationship Id="rId10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theme" Target="theme/theme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tags" Target="tags/tag1.xml"/><Relationship Id="rId105"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notesMaster" Target="notesMasters/notes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03/08/2018</a:t>
            </a:fld>
            <a:endParaRPr lang="en-GB" dirty="0"/>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dirty="0"/>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8/3/2018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244147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14326396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40214621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31109194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4026413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1949249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27369460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600139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20918031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4216217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60387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5499497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1931677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3911371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27734009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11828878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559292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7465262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62522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27</a:t>
            </a:fld>
            <a:endParaRPr lang="en-GB" dirty="0"/>
          </a:p>
        </p:txBody>
      </p:sp>
    </p:spTree>
    <p:extLst>
      <p:ext uri="{BB962C8B-B14F-4D97-AF65-F5344CB8AC3E}">
        <p14:creationId xmlns:p14="http://schemas.microsoft.com/office/powerpoint/2010/main" val="688331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28</a:t>
            </a:fld>
            <a:endParaRPr lang="en-GB" dirty="0"/>
          </a:p>
        </p:txBody>
      </p:sp>
    </p:spTree>
    <p:extLst>
      <p:ext uri="{BB962C8B-B14F-4D97-AF65-F5344CB8AC3E}">
        <p14:creationId xmlns:p14="http://schemas.microsoft.com/office/powerpoint/2010/main" val="2810481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29</a:t>
            </a:fld>
            <a:endParaRPr lang="en-GB" dirty="0"/>
          </a:p>
        </p:txBody>
      </p:sp>
    </p:spTree>
    <p:extLst>
      <p:ext uri="{BB962C8B-B14F-4D97-AF65-F5344CB8AC3E}">
        <p14:creationId xmlns:p14="http://schemas.microsoft.com/office/powerpoint/2010/main" val="546816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18379821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30</a:t>
            </a:fld>
            <a:endParaRPr lang="en-GB" dirty="0"/>
          </a:p>
        </p:txBody>
      </p:sp>
    </p:spTree>
    <p:extLst>
      <p:ext uri="{BB962C8B-B14F-4D97-AF65-F5344CB8AC3E}">
        <p14:creationId xmlns:p14="http://schemas.microsoft.com/office/powerpoint/2010/main" val="20470727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31</a:t>
            </a:fld>
            <a:endParaRPr lang="en-GB" dirty="0"/>
          </a:p>
        </p:txBody>
      </p:sp>
    </p:spTree>
    <p:extLst>
      <p:ext uri="{BB962C8B-B14F-4D97-AF65-F5344CB8AC3E}">
        <p14:creationId xmlns:p14="http://schemas.microsoft.com/office/powerpoint/2010/main" val="16222289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32</a:t>
            </a:fld>
            <a:endParaRPr lang="en-GB" dirty="0"/>
          </a:p>
        </p:txBody>
      </p:sp>
    </p:spTree>
    <p:extLst>
      <p:ext uri="{BB962C8B-B14F-4D97-AF65-F5344CB8AC3E}">
        <p14:creationId xmlns:p14="http://schemas.microsoft.com/office/powerpoint/2010/main" val="22994781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33</a:t>
            </a:fld>
            <a:endParaRPr lang="en-GB" dirty="0"/>
          </a:p>
        </p:txBody>
      </p:sp>
    </p:spTree>
    <p:extLst>
      <p:ext uri="{BB962C8B-B14F-4D97-AF65-F5344CB8AC3E}">
        <p14:creationId xmlns:p14="http://schemas.microsoft.com/office/powerpoint/2010/main" val="4504552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34</a:t>
            </a:fld>
            <a:endParaRPr lang="en-GB" dirty="0"/>
          </a:p>
        </p:txBody>
      </p:sp>
    </p:spTree>
    <p:extLst>
      <p:ext uri="{BB962C8B-B14F-4D97-AF65-F5344CB8AC3E}">
        <p14:creationId xmlns:p14="http://schemas.microsoft.com/office/powerpoint/2010/main" val="20321851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35</a:t>
            </a:fld>
            <a:endParaRPr lang="en-GB" dirty="0"/>
          </a:p>
        </p:txBody>
      </p:sp>
    </p:spTree>
    <p:extLst>
      <p:ext uri="{BB962C8B-B14F-4D97-AF65-F5344CB8AC3E}">
        <p14:creationId xmlns:p14="http://schemas.microsoft.com/office/powerpoint/2010/main" val="2088693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36</a:t>
            </a:fld>
            <a:endParaRPr lang="en-GB" dirty="0"/>
          </a:p>
        </p:txBody>
      </p:sp>
    </p:spTree>
    <p:extLst>
      <p:ext uri="{BB962C8B-B14F-4D97-AF65-F5344CB8AC3E}">
        <p14:creationId xmlns:p14="http://schemas.microsoft.com/office/powerpoint/2010/main" val="32063294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37</a:t>
            </a:fld>
            <a:endParaRPr lang="en-GB" dirty="0"/>
          </a:p>
        </p:txBody>
      </p:sp>
    </p:spTree>
    <p:extLst>
      <p:ext uri="{BB962C8B-B14F-4D97-AF65-F5344CB8AC3E}">
        <p14:creationId xmlns:p14="http://schemas.microsoft.com/office/powerpoint/2010/main" val="19695778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38</a:t>
            </a:fld>
            <a:endParaRPr lang="en-GB" dirty="0"/>
          </a:p>
        </p:txBody>
      </p:sp>
    </p:spTree>
    <p:extLst>
      <p:ext uri="{BB962C8B-B14F-4D97-AF65-F5344CB8AC3E}">
        <p14:creationId xmlns:p14="http://schemas.microsoft.com/office/powerpoint/2010/main" val="28935118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39</a:t>
            </a:fld>
            <a:endParaRPr lang="en-GB" dirty="0"/>
          </a:p>
        </p:txBody>
      </p:sp>
    </p:spTree>
    <p:extLst>
      <p:ext uri="{BB962C8B-B14F-4D97-AF65-F5344CB8AC3E}">
        <p14:creationId xmlns:p14="http://schemas.microsoft.com/office/powerpoint/2010/main" val="2442734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4765324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40</a:t>
            </a:fld>
            <a:endParaRPr lang="en-GB" dirty="0"/>
          </a:p>
        </p:txBody>
      </p:sp>
    </p:spTree>
    <p:extLst>
      <p:ext uri="{BB962C8B-B14F-4D97-AF65-F5344CB8AC3E}">
        <p14:creationId xmlns:p14="http://schemas.microsoft.com/office/powerpoint/2010/main" val="21715651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41</a:t>
            </a:fld>
            <a:endParaRPr lang="en-GB" dirty="0"/>
          </a:p>
        </p:txBody>
      </p:sp>
    </p:spTree>
    <p:extLst>
      <p:ext uri="{BB962C8B-B14F-4D97-AF65-F5344CB8AC3E}">
        <p14:creationId xmlns:p14="http://schemas.microsoft.com/office/powerpoint/2010/main" val="11037959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42</a:t>
            </a:fld>
            <a:endParaRPr lang="en-GB" dirty="0"/>
          </a:p>
        </p:txBody>
      </p:sp>
    </p:spTree>
    <p:extLst>
      <p:ext uri="{BB962C8B-B14F-4D97-AF65-F5344CB8AC3E}">
        <p14:creationId xmlns:p14="http://schemas.microsoft.com/office/powerpoint/2010/main" val="23569928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43</a:t>
            </a:fld>
            <a:endParaRPr lang="en-GB" dirty="0"/>
          </a:p>
        </p:txBody>
      </p:sp>
    </p:spTree>
    <p:extLst>
      <p:ext uri="{BB962C8B-B14F-4D97-AF65-F5344CB8AC3E}">
        <p14:creationId xmlns:p14="http://schemas.microsoft.com/office/powerpoint/2010/main" val="30776918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44</a:t>
            </a:fld>
            <a:endParaRPr lang="en-GB" dirty="0"/>
          </a:p>
        </p:txBody>
      </p:sp>
    </p:spTree>
    <p:extLst>
      <p:ext uri="{BB962C8B-B14F-4D97-AF65-F5344CB8AC3E}">
        <p14:creationId xmlns:p14="http://schemas.microsoft.com/office/powerpoint/2010/main" val="13368817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45</a:t>
            </a:fld>
            <a:endParaRPr lang="en-GB" dirty="0"/>
          </a:p>
        </p:txBody>
      </p:sp>
    </p:spTree>
    <p:extLst>
      <p:ext uri="{BB962C8B-B14F-4D97-AF65-F5344CB8AC3E}">
        <p14:creationId xmlns:p14="http://schemas.microsoft.com/office/powerpoint/2010/main" val="198080425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46</a:t>
            </a:fld>
            <a:endParaRPr lang="en-GB" dirty="0"/>
          </a:p>
        </p:txBody>
      </p:sp>
    </p:spTree>
    <p:extLst>
      <p:ext uri="{BB962C8B-B14F-4D97-AF65-F5344CB8AC3E}">
        <p14:creationId xmlns:p14="http://schemas.microsoft.com/office/powerpoint/2010/main" val="12311872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47</a:t>
            </a:fld>
            <a:endParaRPr lang="en-GB" dirty="0"/>
          </a:p>
        </p:txBody>
      </p:sp>
    </p:spTree>
    <p:extLst>
      <p:ext uri="{BB962C8B-B14F-4D97-AF65-F5344CB8AC3E}">
        <p14:creationId xmlns:p14="http://schemas.microsoft.com/office/powerpoint/2010/main" val="115226438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48</a:t>
            </a:fld>
            <a:endParaRPr lang="en-GB" dirty="0"/>
          </a:p>
        </p:txBody>
      </p:sp>
    </p:spTree>
    <p:extLst>
      <p:ext uri="{BB962C8B-B14F-4D97-AF65-F5344CB8AC3E}">
        <p14:creationId xmlns:p14="http://schemas.microsoft.com/office/powerpoint/2010/main" val="423979517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49</a:t>
            </a:fld>
            <a:endParaRPr lang="en-GB" dirty="0"/>
          </a:p>
        </p:txBody>
      </p:sp>
    </p:spTree>
    <p:extLst>
      <p:ext uri="{BB962C8B-B14F-4D97-AF65-F5344CB8AC3E}">
        <p14:creationId xmlns:p14="http://schemas.microsoft.com/office/powerpoint/2010/main" val="2850611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2839092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50</a:t>
            </a:fld>
            <a:endParaRPr lang="en-GB" dirty="0"/>
          </a:p>
        </p:txBody>
      </p:sp>
    </p:spTree>
    <p:extLst>
      <p:ext uri="{BB962C8B-B14F-4D97-AF65-F5344CB8AC3E}">
        <p14:creationId xmlns:p14="http://schemas.microsoft.com/office/powerpoint/2010/main" val="302793856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51</a:t>
            </a:fld>
            <a:endParaRPr lang="en-GB" dirty="0"/>
          </a:p>
        </p:txBody>
      </p:sp>
    </p:spTree>
    <p:extLst>
      <p:ext uri="{BB962C8B-B14F-4D97-AF65-F5344CB8AC3E}">
        <p14:creationId xmlns:p14="http://schemas.microsoft.com/office/powerpoint/2010/main" val="56184025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52</a:t>
            </a:fld>
            <a:endParaRPr lang="en-GB" dirty="0"/>
          </a:p>
        </p:txBody>
      </p:sp>
    </p:spTree>
    <p:extLst>
      <p:ext uri="{BB962C8B-B14F-4D97-AF65-F5344CB8AC3E}">
        <p14:creationId xmlns:p14="http://schemas.microsoft.com/office/powerpoint/2010/main" val="384845917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53</a:t>
            </a:fld>
            <a:endParaRPr lang="en-GB" dirty="0"/>
          </a:p>
        </p:txBody>
      </p:sp>
    </p:spTree>
    <p:extLst>
      <p:ext uri="{BB962C8B-B14F-4D97-AF65-F5344CB8AC3E}">
        <p14:creationId xmlns:p14="http://schemas.microsoft.com/office/powerpoint/2010/main" val="35959734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54</a:t>
            </a:fld>
            <a:endParaRPr lang="en-GB" dirty="0"/>
          </a:p>
        </p:txBody>
      </p:sp>
    </p:spTree>
    <p:extLst>
      <p:ext uri="{BB962C8B-B14F-4D97-AF65-F5344CB8AC3E}">
        <p14:creationId xmlns:p14="http://schemas.microsoft.com/office/powerpoint/2010/main" val="389314207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55</a:t>
            </a:fld>
            <a:endParaRPr lang="en-GB" dirty="0"/>
          </a:p>
        </p:txBody>
      </p:sp>
    </p:spTree>
    <p:extLst>
      <p:ext uri="{BB962C8B-B14F-4D97-AF65-F5344CB8AC3E}">
        <p14:creationId xmlns:p14="http://schemas.microsoft.com/office/powerpoint/2010/main" val="29409941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56</a:t>
            </a:fld>
            <a:endParaRPr lang="en-GB" dirty="0"/>
          </a:p>
        </p:txBody>
      </p:sp>
    </p:spTree>
    <p:extLst>
      <p:ext uri="{BB962C8B-B14F-4D97-AF65-F5344CB8AC3E}">
        <p14:creationId xmlns:p14="http://schemas.microsoft.com/office/powerpoint/2010/main" val="151180463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57</a:t>
            </a:fld>
            <a:endParaRPr lang="en-GB" dirty="0"/>
          </a:p>
        </p:txBody>
      </p:sp>
    </p:spTree>
    <p:extLst>
      <p:ext uri="{BB962C8B-B14F-4D97-AF65-F5344CB8AC3E}">
        <p14:creationId xmlns:p14="http://schemas.microsoft.com/office/powerpoint/2010/main" val="37446274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58</a:t>
            </a:fld>
            <a:endParaRPr lang="en-GB" dirty="0"/>
          </a:p>
        </p:txBody>
      </p:sp>
    </p:spTree>
    <p:extLst>
      <p:ext uri="{BB962C8B-B14F-4D97-AF65-F5344CB8AC3E}">
        <p14:creationId xmlns:p14="http://schemas.microsoft.com/office/powerpoint/2010/main" val="252598329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59</a:t>
            </a:fld>
            <a:endParaRPr lang="en-GB" dirty="0"/>
          </a:p>
        </p:txBody>
      </p:sp>
    </p:spTree>
    <p:extLst>
      <p:ext uri="{BB962C8B-B14F-4D97-AF65-F5344CB8AC3E}">
        <p14:creationId xmlns:p14="http://schemas.microsoft.com/office/powerpoint/2010/main" val="4186670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213308322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60</a:t>
            </a:fld>
            <a:endParaRPr lang="en-GB" dirty="0"/>
          </a:p>
        </p:txBody>
      </p:sp>
    </p:spTree>
    <p:extLst>
      <p:ext uri="{BB962C8B-B14F-4D97-AF65-F5344CB8AC3E}">
        <p14:creationId xmlns:p14="http://schemas.microsoft.com/office/powerpoint/2010/main" val="24820167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61</a:t>
            </a:fld>
            <a:endParaRPr lang="en-GB" dirty="0"/>
          </a:p>
        </p:txBody>
      </p:sp>
    </p:spTree>
    <p:extLst>
      <p:ext uri="{BB962C8B-B14F-4D97-AF65-F5344CB8AC3E}">
        <p14:creationId xmlns:p14="http://schemas.microsoft.com/office/powerpoint/2010/main" val="16041723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62</a:t>
            </a:fld>
            <a:endParaRPr lang="en-GB" dirty="0"/>
          </a:p>
        </p:txBody>
      </p:sp>
    </p:spTree>
    <p:extLst>
      <p:ext uri="{BB962C8B-B14F-4D97-AF65-F5344CB8AC3E}">
        <p14:creationId xmlns:p14="http://schemas.microsoft.com/office/powerpoint/2010/main" val="244198034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63</a:t>
            </a:fld>
            <a:endParaRPr lang="en-GB" dirty="0"/>
          </a:p>
        </p:txBody>
      </p:sp>
    </p:spTree>
    <p:extLst>
      <p:ext uri="{BB962C8B-B14F-4D97-AF65-F5344CB8AC3E}">
        <p14:creationId xmlns:p14="http://schemas.microsoft.com/office/powerpoint/2010/main" val="282305811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64</a:t>
            </a:fld>
            <a:endParaRPr lang="en-GB" dirty="0"/>
          </a:p>
        </p:txBody>
      </p:sp>
    </p:spTree>
    <p:extLst>
      <p:ext uri="{BB962C8B-B14F-4D97-AF65-F5344CB8AC3E}">
        <p14:creationId xmlns:p14="http://schemas.microsoft.com/office/powerpoint/2010/main" val="307522487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65</a:t>
            </a:fld>
            <a:endParaRPr lang="en-GB" dirty="0"/>
          </a:p>
        </p:txBody>
      </p:sp>
    </p:spTree>
    <p:extLst>
      <p:ext uri="{BB962C8B-B14F-4D97-AF65-F5344CB8AC3E}">
        <p14:creationId xmlns:p14="http://schemas.microsoft.com/office/powerpoint/2010/main" val="388169211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66</a:t>
            </a:fld>
            <a:endParaRPr lang="en-GB" dirty="0"/>
          </a:p>
        </p:txBody>
      </p:sp>
    </p:spTree>
    <p:extLst>
      <p:ext uri="{BB962C8B-B14F-4D97-AF65-F5344CB8AC3E}">
        <p14:creationId xmlns:p14="http://schemas.microsoft.com/office/powerpoint/2010/main" val="57546673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67</a:t>
            </a:fld>
            <a:endParaRPr lang="en-GB" dirty="0"/>
          </a:p>
        </p:txBody>
      </p:sp>
    </p:spTree>
    <p:extLst>
      <p:ext uri="{BB962C8B-B14F-4D97-AF65-F5344CB8AC3E}">
        <p14:creationId xmlns:p14="http://schemas.microsoft.com/office/powerpoint/2010/main" val="6264384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68</a:t>
            </a:fld>
            <a:endParaRPr lang="en-GB" dirty="0"/>
          </a:p>
        </p:txBody>
      </p:sp>
    </p:spTree>
    <p:extLst>
      <p:ext uri="{BB962C8B-B14F-4D97-AF65-F5344CB8AC3E}">
        <p14:creationId xmlns:p14="http://schemas.microsoft.com/office/powerpoint/2010/main" val="372925327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69</a:t>
            </a:fld>
            <a:endParaRPr lang="en-GB" dirty="0"/>
          </a:p>
        </p:txBody>
      </p:sp>
    </p:spTree>
    <p:extLst>
      <p:ext uri="{BB962C8B-B14F-4D97-AF65-F5344CB8AC3E}">
        <p14:creationId xmlns:p14="http://schemas.microsoft.com/office/powerpoint/2010/main" val="4223993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192243515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70</a:t>
            </a:fld>
            <a:endParaRPr lang="en-GB" dirty="0"/>
          </a:p>
        </p:txBody>
      </p:sp>
    </p:spTree>
    <p:extLst>
      <p:ext uri="{BB962C8B-B14F-4D97-AF65-F5344CB8AC3E}">
        <p14:creationId xmlns:p14="http://schemas.microsoft.com/office/powerpoint/2010/main" val="117833443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71</a:t>
            </a:fld>
            <a:endParaRPr lang="en-GB" dirty="0"/>
          </a:p>
        </p:txBody>
      </p:sp>
    </p:spTree>
    <p:extLst>
      <p:ext uri="{BB962C8B-B14F-4D97-AF65-F5344CB8AC3E}">
        <p14:creationId xmlns:p14="http://schemas.microsoft.com/office/powerpoint/2010/main" val="400311158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72</a:t>
            </a:fld>
            <a:endParaRPr lang="en-GB" dirty="0"/>
          </a:p>
        </p:txBody>
      </p:sp>
    </p:spTree>
    <p:extLst>
      <p:ext uri="{BB962C8B-B14F-4D97-AF65-F5344CB8AC3E}">
        <p14:creationId xmlns:p14="http://schemas.microsoft.com/office/powerpoint/2010/main" val="52727823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73</a:t>
            </a:fld>
            <a:endParaRPr lang="en-GB" dirty="0"/>
          </a:p>
        </p:txBody>
      </p:sp>
    </p:spTree>
    <p:extLst>
      <p:ext uri="{BB962C8B-B14F-4D97-AF65-F5344CB8AC3E}">
        <p14:creationId xmlns:p14="http://schemas.microsoft.com/office/powerpoint/2010/main" val="180803318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74</a:t>
            </a:fld>
            <a:endParaRPr lang="en-GB" dirty="0"/>
          </a:p>
        </p:txBody>
      </p:sp>
    </p:spTree>
    <p:extLst>
      <p:ext uri="{BB962C8B-B14F-4D97-AF65-F5344CB8AC3E}">
        <p14:creationId xmlns:p14="http://schemas.microsoft.com/office/powerpoint/2010/main" val="65396426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75</a:t>
            </a:fld>
            <a:endParaRPr lang="en-GB" dirty="0"/>
          </a:p>
        </p:txBody>
      </p:sp>
    </p:spTree>
    <p:extLst>
      <p:ext uri="{BB962C8B-B14F-4D97-AF65-F5344CB8AC3E}">
        <p14:creationId xmlns:p14="http://schemas.microsoft.com/office/powerpoint/2010/main" val="1333736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76</a:t>
            </a:fld>
            <a:endParaRPr lang="en-GB" dirty="0"/>
          </a:p>
        </p:txBody>
      </p:sp>
    </p:spTree>
    <p:extLst>
      <p:ext uri="{BB962C8B-B14F-4D97-AF65-F5344CB8AC3E}">
        <p14:creationId xmlns:p14="http://schemas.microsoft.com/office/powerpoint/2010/main" val="273068563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77</a:t>
            </a:fld>
            <a:endParaRPr lang="en-GB" dirty="0"/>
          </a:p>
        </p:txBody>
      </p:sp>
    </p:spTree>
    <p:extLst>
      <p:ext uri="{BB962C8B-B14F-4D97-AF65-F5344CB8AC3E}">
        <p14:creationId xmlns:p14="http://schemas.microsoft.com/office/powerpoint/2010/main" val="53694077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78</a:t>
            </a:fld>
            <a:endParaRPr lang="en-GB" dirty="0"/>
          </a:p>
        </p:txBody>
      </p:sp>
    </p:spTree>
    <p:extLst>
      <p:ext uri="{BB962C8B-B14F-4D97-AF65-F5344CB8AC3E}">
        <p14:creationId xmlns:p14="http://schemas.microsoft.com/office/powerpoint/2010/main" val="1469950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79</a:t>
            </a:fld>
            <a:endParaRPr lang="en-GB" dirty="0"/>
          </a:p>
        </p:txBody>
      </p:sp>
    </p:spTree>
    <p:extLst>
      <p:ext uri="{BB962C8B-B14F-4D97-AF65-F5344CB8AC3E}">
        <p14:creationId xmlns:p14="http://schemas.microsoft.com/office/powerpoint/2010/main" val="696327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178386495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80</a:t>
            </a:fld>
            <a:endParaRPr lang="en-GB" dirty="0"/>
          </a:p>
        </p:txBody>
      </p:sp>
    </p:spTree>
    <p:extLst>
      <p:ext uri="{BB962C8B-B14F-4D97-AF65-F5344CB8AC3E}">
        <p14:creationId xmlns:p14="http://schemas.microsoft.com/office/powerpoint/2010/main" val="212819959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81</a:t>
            </a:fld>
            <a:endParaRPr lang="en-GB" dirty="0"/>
          </a:p>
        </p:txBody>
      </p:sp>
    </p:spTree>
    <p:extLst>
      <p:ext uri="{BB962C8B-B14F-4D97-AF65-F5344CB8AC3E}">
        <p14:creationId xmlns:p14="http://schemas.microsoft.com/office/powerpoint/2010/main" val="3231927260"/>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82</a:t>
            </a:fld>
            <a:endParaRPr lang="en-GB" dirty="0"/>
          </a:p>
        </p:txBody>
      </p:sp>
    </p:spTree>
    <p:extLst>
      <p:ext uri="{BB962C8B-B14F-4D97-AF65-F5344CB8AC3E}">
        <p14:creationId xmlns:p14="http://schemas.microsoft.com/office/powerpoint/2010/main" val="157546626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83</a:t>
            </a:fld>
            <a:endParaRPr lang="en-GB" dirty="0"/>
          </a:p>
        </p:txBody>
      </p:sp>
    </p:spTree>
    <p:extLst>
      <p:ext uri="{BB962C8B-B14F-4D97-AF65-F5344CB8AC3E}">
        <p14:creationId xmlns:p14="http://schemas.microsoft.com/office/powerpoint/2010/main" val="14579237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84</a:t>
            </a:fld>
            <a:endParaRPr lang="en-GB" dirty="0"/>
          </a:p>
        </p:txBody>
      </p:sp>
    </p:spTree>
    <p:extLst>
      <p:ext uri="{BB962C8B-B14F-4D97-AF65-F5344CB8AC3E}">
        <p14:creationId xmlns:p14="http://schemas.microsoft.com/office/powerpoint/2010/main" val="230805008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85</a:t>
            </a:fld>
            <a:endParaRPr lang="en-GB" dirty="0"/>
          </a:p>
        </p:txBody>
      </p:sp>
    </p:spTree>
    <p:extLst>
      <p:ext uri="{BB962C8B-B14F-4D97-AF65-F5344CB8AC3E}">
        <p14:creationId xmlns:p14="http://schemas.microsoft.com/office/powerpoint/2010/main" val="231698802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86</a:t>
            </a:fld>
            <a:endParaRPr lang="en-GB" dirty="0"/>
          </a:p>
        </p:txBody>
      </p:sp>
    </p:spTree>
    <p:extLst>
      <p:ext uri="{BB962C8B-B14F-4D97-AF65-F5344CB8AC3E}">
        <p14:creationId xmlns:p14="http://schemas.microsoft.com/office/powerpoint/2010/main" val="122866800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87</a:t>
            </a:fld>
            <a:endParaRPr lang="en-GB" dirty="0"/>
          </a:p>
        </p:txBody>
      </p:sp>
    </p:spTree>
    <p:extLst>
      <p:ext uri="{BB962C8B-B14F-4D97-AF65-F5344CB8AC3E}">
        <p14:creationId xmlns:p14="http://schemas.microsoft.com/office/powerpoint/2010/main" val="30596000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88</a:t>
            </a:fld>
            <a:endParaRPr lang="en-GB" dirty="0"/>
          </a:p>
        </p:txBody>
      </p:sp>
    </p:spTree>
    <p:extLst>
      <p:ext uri="{BB962C8B-B14F-4D97-AF65-F5344CB8AC3E}">
        <p14:creationId xmlns:p14="http://schemas.microsoft.com/office/powerpoint/2010/main" val="354032751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89</a:t>
            </a:fld>
            <a:endParaRPr lang="en-GB" dirty="0"/>
          </a:p>
        </p:txBody>
      </p:sp>
    </p:spTree>
    <p:extLst>
      <p:ext uri="{BB962C8B-B14F-4D97-AF65-F5344CB8AC3E}">
        <p14:creationId xmlns:p14="http://schemas.microsoft.com/office/powerpoint/2010/main" val="2890374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189206793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90</a:t>
            </a:fld>
            <a:endParaRPr lang="en-GB" dirty="0"/>
          </a:p>
        </p:txBody>
      </p:sp>
    </p:spTree>
    <p:extLst>
      <p:ext uri="{BB962C8B-B14F-4D97-AF65-F5344CB8AC3E}">
        <p14:creationId xmlns:p14="http://schemas.microsoft.com/office/powerpoint/2010/main" val="914624077"/>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91</a:t>
            </a:fld>
            <a:endParaRPr lang="en-GB" dirty="0"/>
          </a:p>
        </p:txBody>
      </p:sp>
    </p:spTree>
    <p:extLst>
      <p:ext uri="{BB962C8B-B14F-4D97-AF65-F5344CB8AC3E}">
        <p14:creationId xmlns:p14="http://schemas.microsoft.com/office/powerpoint/2010/main" val="194145367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92</a:t>
            </a:fld>
            <a:endParaRPr lang="en-GB" dirty="0"/>
          </a:p>
        </p:txBody>
      </p:sp>
    </p:spTree>
    <p:extLst>
      <p:ext uri="{BB962C8B-B14F-4D97-AF65-F5344CB8AC3E}">
        <p14:creationId xmlns:p14="http://schemas.microsoft.com/office/powerpoint/2010/main" val="405119218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93</a:t>
            </a:fld>
            <a:endParaRPr lang="en-GB" dirty="0"/>
          </a:p>
        </p:txBody>
      </p:sp>
    </p:spTree>
    <p:extLst>
      <p:ext uri="{BB962C8B-B14F-4D97-AF65-F5344CB8AC3E}">
        <p14:creationId xmlns:p14="http://schemas.microsoft.com/office/powerpoint/2010/main" val="4206880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63.xml"/><Relationship Id="rId2" Type="http://schemas.openxmlformats.org/officeDocument/2006/relationships/slide" Target="../slides/slide10.xml"/><Relationship Id="rId1" Type="http://schemas.openxmlformats.org/officeDocument/2006/relationships/slideMaster" Target="../slideMasters/slideMaster1.xml"/><Relationship Id="rId5" Type="http://schemas.openxmlformats.org/officeDocument/2006/relationships/image" Target="../media/image2.jpeg"/><Relationship Id="rId4" Type="http://schemas.openxmlformats.org/officeDocument/2006/relationships/slide" Target="../slides/slide66.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70266" y="72008"/>
            <a:ext cx="8859452" cy="548680"/>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14" name="Round Same Side Corner Rectangle 13">
            <a:hlinkClick r:id="" action="ppaction://noaction"/>
          </p:cNvPr>
          <p:cNvSpPr/>
          <p:nvPr userDrawn="1"/>
        </p:nvSpPr>
        <p:spPr>
          <a:xfrm>
            <a:off x="5796136" y="620688"/>
            <a:ext cx="1152128" cy="360040"/>
          </a:xfrm>
          <a:prstGeom prst="round2SameRect">
            <a:avLst/>
          </a:prstGeom>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Exam Questions</a:t>
            </a:r>
            <a:endParaRPr lang="en-GB" sz="1050" b="1" dirty="0">
              <a:latin typeface="Arial" panose="020B0604020202020204" pitchFamily="34" charset="0"/>
              <a:cs typeface="Arial" panose="020B0604020202020204" pitchFamily="34" charset="0"/>
            </a:endParaRPr>
          </a:p>
        </p:txBody>
      </p:sp>
      <p:sp>
        <p:nvSpPr>
          <p:cNvPr id="12" name="Round Same Side Corner Rectangle 11">
            <a:hlinkClick r:id="rId2" action="ppaction://hlinksldjump"/>
          </p:cNvPr>
          <p:cNvSpPr/>
          <p:nvPr userDrawn="1"/>
        </p:nvSpPr>
        <p:spPr>
          <a:xfrm>
            <a:off x="179513" y="620688"/>
            <a:ext cx="1368152"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P8.1 - Specialisation</a:t>
            </a:r>
            <a:endParaRPr lang="en-GB" sz="1050" b="1" dirty="0">
              <a:latin typeface="Arial" panose="020B0604020202020204" pitchFamily="34" charset="0"/>
              <a:cs typeface="Arial" panose="020B0604020202020204" pitchFamily="34" charset="0"/>
            </a:endParaRPr>
          </a:p>
        </p:txBody>
      </p:sp>
      <p:sp>
        <p:nvSpPr>
          <p:cNvPr id="37" name="Round Same Side Corner Rectangle 36">
            <a:hlinkClick r:id="rId3" action="ppaction://hlinksldjump"/>
          </p:cNvPr>
          <p:cNvSpPr/>
          <p:nvPr userDrawn="1"/>
        </p:nvSpPr>
        <p:spPr>
          <a:xfrm>
            <a:off x="1592150" y="620688"/>
            <a:ext cx="755165"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P8.2 - BOP</a:t>
            </a:r>
            <a:endParaRPr lang="en-GB" sz="1050" b="1" dirty="0">
              <a:latin typeface="Arial" panose="020B0604020202020204" pitchFamily="34" charset="0"/>
              <a:cs typeface="Arial" panose="020B0604020202020204" pitchFamily="34" charset="0"/>
            </a:endParaRPr>
          </a:p>
        </p:txBody>
      </p:sp>
      <p:sp>
        <p:nvSpPr>
          <p:cNvPr id="10" name="Round Same Side Corner Rectangle 9">
            <a:hlinkClick r:id="rId4" action="ppaction://hlinksldjump"/>
          </p:cNvPr>
          <p:cNvSpPr/>
          <p:nvPr userDrawn="1"/>
        </p:nvSpPr>
        <p:spPr>
          <a:xfrm>
            <a:off x="2391800" y="620688"/>
            <a:ext cx="1551430"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P8.3 – Exchange Rates</a:t>
            </a:r>
            <a:endParaRPr lang="en-GB" sz="1050" b="1" dirty="0">
              <a:latin typeface="Arial" panose="020B0604020202020204" pitchFamily="34" charset="0"/>
              <a:cs typeface="Arial" panose="020B0604020202020204" pitchFamily="34" charset="0"/>
            </a:endParaRPr>
          </a:p>
        </p:txBody>
      </p:sp>
      <p:sp>
        <p:nvSpPr>
          <p:cNvPr id="9" name="Round Same Side Corner Rectangle 8">
            <a:hlinkClick r:id="" action="ppaction://noaction"/>
          </p:cNvPr>
          <p:cNvSpPr/>
          <p:nvPr userDrawn="1"/>
        </p:nvSpPr>
        <p:spPr>
          <a:xfrm>
            <a:off x="3987715" y="620688"/>
            <a:ext cx="1763935" cy="36004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P8.4 – Trade Protectionism</a:t>
            </a:r>
            <a:endParaRPr lang="en-GB" sz="105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983578"/>
            <a:ext cx="8752613" cy="5757790"/>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172400" y="23696"/>
            <a:ext cx="936104" cy="89905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val="0"/>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LO8%20-%20Resources/8.1%20-%20Chapter%20Review.docx"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LO8%20-%20Resources/8.2%20-%20Chapter%20Review.docx"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4.xml.rels><?xml version="1.0" encoding="UTF-8" standalone="yes"?>
<Relationships xmlns="http://schemas.openxmlformats.org/package/2006/relationships"><Relationship Id="rId3" Type="http://schemas.openxmlformats.org/officeDocument/2006/relationships/hyperlink" Target="http://www.oanda.com/"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LO8%20-%20Resources/8.3%20-%20Chapter%20Review.docx" TargetMode="External"/><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economist.com/" TargetMode="External"/><Relationship Id="rId2" Type="http://schemas.openxmlformats.org/officeDocument/2006/relationships/notesSlide" Target="../notesSlides/notesSlide80.xml"/><Relationship Id="rId1" Type="http://schemas.openxmlformats.org/officeDocument/2006/relationships/slideLayout" Target="../slideLayouts/slideLayout2.xml"/><Relationship Id="rId4" Type="http://schemas.openxmlformats.org/officeDocument/2006/relationships/hyperlink" Target="http://www.cia.gov/library/publications/the-world-factbook/" TargetMode="Externa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hyperlink" Target="LO8%20-%20Resources/8.4%20-%20Exam%20practice.docx" TargetMode="External"/><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496" y="5826276"/>
            <a:ext cx="9001000"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LO8 </a:t>
            </a:r>
            <a:r>
              <a:rPr lang="en-US" sz="48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International </a:t>
            </a:r>
            <a:r>
              <a:rPr lang="en-US"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Aspects</a:t>
            </a:r>
            <a:endParaRPr lang="en-GB" sz="3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 name="Rectangle 6"/>
          <p:cNvSpPr/>
          <p:nvPr/>
        </p:nvSpPr>
        <p:spPr>
          <a:xfrm>
            <a:off x="251520" y="260648"/>
            <a:ext cx="8640960"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dirty="0"/>
          </a:p>
        </p:txBody>
      </p:sp>
      <p:sp>
        <p:nvSpPr>
          <p:cNvPr id="8" name="TextBox 7"/>
          <p:cNvSpPr txBox="1"/>
          <p:nvPr/>
        </p:nvSpPr>
        <p:spPr>
          <a:xfrm>
            <a:off x="323528" y="332656"/>
            <a:ext cx="8280920" cy="1600438"/>
          </a:xfrm>
          <a:prstGeom prst="rect">
            <a:avLst/>
          </a:prstGeom>
          <a:noFill/>
        </p:spPr>
        <p:txBody>
          <a:bodyPr wrap="square" rtlCol="0">
            <a:spAutoFit/>
          </a:bodyPr>
          <a:lstStyle/>
          <a:p>
            <a:pPr algn="r"/>
            <a:r>
              <a:rPr lang="en-GB" sz="3200" dirty="0" smtClean="0"/>
              <a:t> Cambridge IGCSE - Economics</a:t>
            </a:r>
            <a:r>
              <a:rPr lang="en-GB" sz="3200" b="1" dirty="0" smtClean="0"/>
              <a:t> </a:t>
            </a:r>
          </a:p>
          <a:p>
            <a:pPr algn="r"/>
            <a:r>
              <a:rPr lang="en-GB" sz="3400" b="1"/>
              <a:t>LO8 - International Aspects</a:t>
            </a:r>
          </a:p>
          <a:p>
            <a:pPr algn="r"/>
            <a:r>
              <a:rPr lang="en-GB" sz="3200" b="1" smtClean="0">
                <a:solidFill>
                  <a:schemeClr val="tx1">
                    <a:lumMod val="50000"/>
                    <a:lumOff val="50000"/>
                  </a:schemeClr>
                </a:solidFill>
              </a:rPr>
              <a:t>2017-2019 </a:t>
            </a:r>
            <a:r>
              <a:rPr lang="en-GB" sz="3200" b="1" dirty="0" smtClean="0">
                <a:solidFill>
                  <a:schemeClr val="tx1">
                    <a:lumMod val="50000"/>
                    <a:lumOff val="50000"/>
                  </a:schemeClr>
                </a:solidFill>
              </a:rPr>
              <a:t>- Course Code: 0455</a:t>
            </a:r>
            <a:endParaRPr lang="en-GB" sz="3600" b="1" dirty="0">
              <a:solidFill>
                <a:schemeClr val="tx1">
                  <a:lumMod val="50000"/>
                  <a:lumOff val="50000"/>
                </a:schemeClr>
              </a:solidFill>
            </a:endParaRPr>
          </a:p>
        </p:txBody>
      </p:sp>
      <p:pic>
        <p:nvPicPr>
          <p:cNvPr id="1026" name="Picture 2" descr="Image result for economic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044822"/>
            <a:ext cx="6552728" cy="28826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332656"/>
            <a:ext cx="1666400" cy="1600438"/>
          </a:xfrm>
          <a:prstGeom prst="rect">
            <a:avLst/>
          </a:prstGeom>
        </p:spPr>
      </p:pic>
    </p:spTree>
    <p:extLst>
      <p:ext uri="{BB962C8B-B14F-4D97-AF65-F5344CB8AC3E}">
        <p14:creationId xmlns:p14="http://schemas.microsoft.com/office/powerpoint/2010/main" val="201552443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32311"/>
          </a:xfrm>
          <a:prstGeom prst="rect">
            <a:avLst/>
          </a:prstGeom>
        </p:spPr>
        <p:txBody>
          <a:bodyPr wrap="square">
            <a:spAutoFit/>
          </a:bodyPr>
          <a:lstStyle/>
          <a:p>
            <a:pPr>
              <a:buClr>
                <a:srgbClr val="00B050"/>
              </a:buClr>
            </a:pPr>
            <a:r>
              <a:rPr lang="en-US" sz="2400" b="1" dirty="0" smtClean="0">
                <a:solidFill>
                  <a:srgbClr val="FF0000"/>
                </a:solidFill>
              </a:rPr>
              <a:t>International specialisation </a:t>
            </a:r>
            <a:r>
              <a:rPr lang="en-US" sz="2400" dirty="0" smtClean="0"/>
              <a:t>occurs when certain countries concentrate on the production of </a:t>
            </a:r>
            <a:r>
              <a:rPr lang="en-US" sz="2400" dirty="0"/>
              <a:t>certain goods or services due to cost advantages, perhaps due to their abundant</a:t>
            </a:r>
          </a:p>
          <a:p>
            <a:pPr>
              <a:buClr>
                <a:srgbClr val="00B050"/>
              </a:buClr>
            </a:pPr>
            <a:r>
              <a:rPr lang="en-US" sz="2400" b="1" dirty="0" smtClean="0">
                <a:solidFill>
                  <a:srgbClr val="FF0000"/>
                </a:solidFill>
              </a:rPr>
              <a:t>Over-specialisation </a:t>
            </a:r>
            <a:r>
              <a:rPr lang="en-US" sz="2400" dirty="0"/>
              <a:t>occurs when an individual, firm, region or country concentrates too</a:t>
            </a:r>
          </a:p>
          <a:p>
            <a:pPr>
              <a:buClr>
                <a:srgbClr val="00B050"/>
              </a:buClr>
            </a:pPr>
            <a:r>
              <a:rPr lang="en-US" sz="2400" dirty="0"/>
              <a:t>much on producing a very limited number of goods and services. This exposes the </a:t>
            </a:r>
            <a:r>
              <a:rPr lang="en-US" sz="2400" dirty="0" smtClean="0"/>
              <a:t>economic agent to a far higher degree of risk</a:t>
            </a:r>
            <a:r>
              <a:rPr lang="en-US" sz="2400" dirty="0"/>
              <a:t>.</a:t>
            </a:r>
          </a:p>
          <a:p>
            <a:pPr>
              <a:buClr>
                <a:srgbClr val="00B050"/>
              </a:buClr>
            </a:pPr>
            <a:r>
              <a:rPr lang="en-US" sz="2400" b="1" dirty="0" smtClean="0">
                <a:solidFill>
                  <a:srgbClr val="FF0000"/>
                </a:solidFill>
              </a:rPr>
              <a:t>Regional specialisation </a:t>
            </a:r>
            <a:r>
              <a:rPr lang="en-US" sz="2400" dirty="0" smtClean="0"/>
              <a:t>occurs when certain areas concentrate on the production of certain goods </a:t>
            </a:r>
            <a:r>
              <a:rPr lang="en-US" sz="2400" dirty="0"/>
              <a:t>or services. For example, Hollywood, in Los Angeles, is famous for its motion </a:t>
            </a:r>
            <a:r>
              <a:rPr lang="en-US" sz="2400" dirty="0" smtClean="0"/>
              <a:t>pictures industry</a:t>
            </a:r>
            <a:r>
              <a:rPr lang="en-US" sz="2400" dirty="0"/>
              <a:t>.</a:t>
            </a:r>
          </a:p>
          <a:p>
            <a:pPr>
              <a:buClr>
                <a:srgbClr val="00B050"/>
              </a:buClr>
            </a:pPr>
            <a:r>
              <a:rPr lang="en-US" sz="2400" b="1" dirty="0" smtClean="0">
                <a:solidFill>
                  <a:srgbClr val="FF0000"/>
                </a:solidFill>
              </a:rPr>
              <a:t>Specialisation </a:t>
            </a:r>
            <a:r>
              <a:rPr lang="en-US" sz="2400" dirty="0" smtClean="0"/>
              <a:t>occurs when individuals, firms, regions or countries concentrate on the production of a particular good or service</a:t>
            </a:r>
            <a:r>
              <a:rPr lang="en-US" sz="2400" dirty="0"/>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P8.1 – Specialisation – Key Terms</a:t>
            </a:r>
            <a:endParaRPr lang="en-GB" sz="3600" dirty="0"/>
          </a:p>
        </p:txBody>
      </p:sp>
    </p:spTree>
    <p:extLst>
      <p:ext uri="{BB962C8B-B14F-4D97-AF65-F5344CB8AC3E}">
        <p14:creationId xmlns:p14="http://schemas.microsoft.com/office/powerpoint/2010/main" val="4211318662"/>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257</a:t>
            </a:r>
            <a:endParaRPr lang="en-GB" sz="1050" b="1"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P8.1 – Specialisation – Key Terms</a:t>
            </a:r>
            <a:endParaRPr lang="en-GB" sz="3600" dirty="0"/>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052736"/>
            <a:ext cx="8568952"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581967"/>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257</a:t>
            </a:r>
            <a:endParaRPr lang="en-GB" sz="1050" b="1"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P8.1 – Specialisation – Key Terms</a:t>
            </a:r>
            <a:endParaRPr lang="en-GB" sz="3600" dirty="0"/>
          </a:p>
        </p:txBody>
      </p:sp>
      <p:pic>
        <p:nvPicPr>
          <p:cNvPr id="2050" name="Picture 2" descr="Image result for world specialisation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4706" y="1052736"/>
            <a:ext cx="6359622" cy="5599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694524"/>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4616648"/>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100" dirty="0"/>
              <a:t>By the end of this </a:t>
            </a:r>
            <a:r>
              <a:rPr lang="en-US" sz="2100" dirty="0" smtClean="0"/>
              <a:t>chapter</a:t>
            </a:r>
            <a:r>
              <a:rPr lang="en-US" sz="2100" dirty="0"/>
              <a:t>, you should be able to:</a:t>
            </a:r>
          </a:p>
          <a:p>
            <a:pPr marL="811213" indent="-342900">
              <a:buClr>
                <a:srgbClr val="00B050"/>
              </a:buClr>
              <a:buFont typeface="Arial" panose="020B0604020202020204" pitchFamily="34" charset="0"/>
              <a:buChar char="•"/>
            </a:pPr>
            <a:r>
              <a:rPr lang="en-US" sz="2100" dirty="0" smtClean="0"/>
              <a:t>describe </a:t>
            </a:r>
            <a:r>
              <a:rPr lang="en-US" sz="2100" dirty="0"/>
              <a:t>the benefits and disadvantages of specialisation at regional </a:t>
            </a:r>
            <a:r>
              <a:rPr lang="en-US" sz="2100" dirty="0" smtClean="0"/>
              <a:t>and national </a:t>
            </a:r>
            <a:r>
              <a:rPr lang="en-US" sz="2100" dirty="0"/>
              <a:t>levels</a:t>
            </a:r>
            <a:r>
              <a:rPr lang="en-US" sz="2100" dirty="0" smtClean="0"/>
              <a:t>.</a:t>
            </a:r>
            <a:endParaRPr lang="en-US" sz="2100" dirty="0"/>
          </a:p>
          <a:p>
            <a:pPr>
              <a:buClr>
                <a:srgbClr val="00B050"/>
              </a:buClr>
            </a:pPr>
            <a:r>
              <a:rPr lang="en-US" sz="2100" b="1" dirty="0" smtClean="0">
                <a:solidFill>
                  <a:srgbClr val="C00000"/>
                </a:solidFill>
              </a:rPr>
              <a:t>Specialisation</a:t>
            </a:r>
          </a:p>
          <a:p>
            <a:pPr marL="449263" indent="-449263">
              <a:buClr>
                <a:srgbClr val="00B050"/>
              </a:buClr>
              <a:buFont typeface="Wingdings 3" panose="05040102010807070707" pitchFamily="18" charset="2"/>
              <a:buChar char=""/>
            </a:pPr>
            <a:r>
              <a:rPr lang="en-US" sz="2100" dirty="0" smtClean="0"/>
              <a:t>Specialisation </a:t>
            </a:r>
            <a:r>
              <a:rPr lang="en-US" sz="2100" dirty="0"/>
              <a:t>occurs when individuals, firms, regions or countries concentrate </a:t>
            </a:r>
            <a:r>
              <a:rPr lang="en-US" sz="2100" dirty="0" smtClean="0"/>
              <a:t>on the </a:t>
            </a:r>
            <a:r>
              <a:rPr lang="en-US" sz="2100" dirty="0"/>
              <a:t>production of a particular good or service. For example:</a:t>
            </a:r>
          </a:p>
          <a:p>
            <a:pPr marL="811213" indent="-363538">
              <a:buClr>
                <a:srgbClr val="00B050"/>
              </a:buClr>
              <a:buFont typeface="Wingdings" panose="05000000000000000000" pitchFamily="2" charset="2"/>
              <a:buChar char="§"/>
            </a:pPr>
            <a:r>
              <a:rPr lang="en-US" sz="2100" b="1" dirty="0" smtClean="0">
                <a:solidFill>
                  <a:srgbClr val="C00000"/>
                </a:solidFill>
              </a:rPr>
              <a:t>Individuals</a:t>
            </a:r>
            <a:r>
              <a:rPr lang="en-US" sz="2100" dirty="0" smtClean="0">
                <a:solidFill>
                  <a:srgbClr val="C00000"/>
                </a:solidFill>
              </a:rPr>
              <a:t> </a:t>
            </a:r>
            <a:r>
              <a:rPr lang="en-US" sz="2100" dirty="0"/>
              <a:t>- People might specialise, for example, as accountants, </a:t>
            </a:r>
            <a:r>
              <a:rPr lang="en-US" sz="2100" dirty="0" smtClean="0"/>
              <a:t>bankers, construction </a:t>
            </a:r>
            <a:r>
              <a:rPr lang="en-US" sz="2100" dirty="0"/>
              <a:t>workers, demists or engineers. Specialisation allows workers </a:t>
            </a:r>
            <a:r>
              <a:rPr lang="en-US" sz="2100" dirty="0" smtClean="0"/>
              <a:t>to become </a:t>
            </a:r>
            <a:r>
              <a:rPr lang="en-US" sz="2100" dirty="0"/>
              <a:t>more skilled and efficient </a:t>
            </a:r>
            <a:r>
              <a:rPr lang="en-US" sz="2100" dirty="0" smtClean="0"/>
              <a:t>at </a:t>
            </a:r>
            <a:r>
              <a:rPr lang="en-US" sz="2100" dirty="0"/>
              <a:t>their jobs, thus increasing the quantity </a:t>
            </a:r>
            <a:r>
              <a:rPr lang="en-US" sz="2100" dirty="0" smtClean="0"/>
              <a:t>and quality of the </a:t>
            </a:r>
            <a:r>
              <a:rPr lang="en-US" sz="2100" dirty="0"/>
              <a:t>goods or services being provided. Chapter 7 examines the </a:t>
            </a:r>
            <a:r>
              <a:rPr lang="en-US" sz="2100" dirty="0" err="1" smtClean="0"/>
              <a:t>advanrages</a:t>
            </a:r>
            <a:r>
              <a:rPr lang="en-US" sz="2100" dirty="0" smtClean="0"/>
              <a:t> and </a:t>
            </a:r>
            <a:r>
              <a:rPr lang="en-US" sz="2100" dirty="0"/>
              <a:t>disadvantages of specialisation for individuals.</a:t>
            </a:r>
          </a:p>
        </p:txBody>
      </p:sp>
      <p:sp>
        <p:nvSpPr>
          <p:cNvPr id="8" name="Title 2"/>
          <p:cNvSpPr>
            <a:spLocks noGrp="1"/>
          </p:cNvSpPr>
          <p:nvPr>
            <p:ph type="title"/>
          </p:nvPr>
        </p:nvSpPr>
        <p:spPr>
          <a:xfrm>
            <a:off x="70266" y="72008"/>
            <a:ext cx="8859452" cy="548680"/>
          </a:xfrm>
        </p:spPr>
        <p:txBody>
          <a:bodyPr>
            <a:noAutofit/>
          </a:bodyPr>
          <a:lstStyle/>
          <a:p>
            <a:r>
              <a:rPr lang="en-US" sz="4000" dirty="0"/>
              <a:t>P8.1 – Specialisation</a:t>
            </a:r>
            <a:endParaRPr lang="en-GB" sz="4000" dirty="0"/>
          </a:p>
        </p:txBody>
      </p:sp>
      <p:sp>
        <p:nvSpPr>
          <p:cNvPr id="6" name="Rectangle 5"/>
          <p:cNvSpPr/>
          <p:nvPr/>
        </p:nvSpPr>
        <p:spPr>
          <a:xfrm>
            <a:off x="251520" y="5653697"/>
            <a:ext cx="8530171" cy="1015663"/>
          </a:xfrm>
          <a:prstGeom prst="rect">
            <a:avLst/>
          </a:prstGeom>
          <a:solidFill>
            <a:schemeClr val="accent6">
              <a:lumMod val="20000"/>
              <a:lumOff val="80000"/>
            </a:schemeClr>
          </a:solidFill>
          <a:ln w="57150">
            <a:solidFill>
              <a:srgbClr val="002060"/>
            </a:solidFill>
          </a:ln>
        </p:spPr>
        <p:txBody>
          <a:bodyPr wrap="square">
            <a:spAutoFit/>
          </a:bodyPr>
          <a:lstStyle/>
          <a:p>
            <a:r>
              <a:rPr lang="en-GB" sz="2000" b="1" dirty="0">
                <a:latin typeface="Arial" panose="020B0604020202020204" pitchFamily="34" charset="0"/>
                <a:cs typeface="Arial" panose="020B0604020202020204" pitchFamily="34" charset="0"/>
              </a:rPr>
              <a:t>Activity</a:t>
            </a:r>
          </a:p>
          <a:p>
            <a:r>
              <a:rPr lang="en-US" sz="2000" dirty="0">
                <a:latin typeface="Arial" panose="020B0604020202020204" pitchFamily="34" charset="0"/>
                <a:cs typeface="Arial" panose="020B0604020202020204" pitchFamily="34" charset="0"/>
              </a:rPr>
              <a:t>Discuss why primary school teachers are less </a:t>
            </a:r>
            <a:r>
              <a:rPr lang="en-US" sz="2000" dirty="0" err="1" smtClean="0">
                <a:latin typeface="Arial" panose="020B0604020202020204" pitchFamily="34" charset="0"/>
                <a:cs typeface="Arial" panose="020B0604020202020204" pitchFamily="34" charset="0"/>
              </a:rPr>
              <a:t>specialised</a:t>
            </a:r>
            <a:r>
              <a:rPr lang="en-US" sz="2000" dirty="0" smtClean="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than secondary school </a:t>
            </a:r>
            <a:r>
              <a:rPr lang="en-US" sz="2000" dirty="0" smtClean="0">
                <a:latin typeface="Arial" panose="020B0604020202020204" pitchFamily="34" charset="0"/>
                <a:cs typeface="Arial" panose="020B0604020202020204" pitchFamily="34" charset="0"/>
              </a:rPr>
              <a:t>teachers, who are less specialized than university lecturers</a:t>
            </a:r>
            <a:r>
              <a:rPr lang="en-US" sz="2000" dirty="0">
                <a:latin typeface="Arial" panose="020B0604020202020204" pitchFamily="34" charset="0"/>
                <a:cs typeface="Arial" panose="020B0604020202020204" pitchFamily="34" charset="0"/>
              </a:rPr>
              <a:t>.</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2657505"/>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1323439"/>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000" b="1" dirty="0">
                <a:solidFill>
                  <a:srgbClr val="C00000"/>
                </a:solidFill>
              </a:rPr>
              <a:t>Firms</a:t>
            </a:r>
            <a:r>
              <a:rPr lang="en-US" sz="2000" dirty="0">
                <a:solidFill>
                  <a:srgbClr val="C00000"/>
                </a:solidFill>
              </a:rPr>
              <a:t> </a:t>
            </a:r>
            <a:r>
              <a:rPr lang="en-US" sz="2000" dirty="0"/>
              <a:t>- McDonald's, Burger King, KFC and Pizza Hut specialise in the </a:t>
            </a:r>
            <a:r>
              <a:rPr lang="en-US" sz="2000" dirty="0" smtClean="0"/>
              <a:t>output of fast </a:t>
            </a:r>
            <a:r>
              <a:rPr lang="en-US" sz="2000" dirty="0"/>
              <a:t>food, whereas </a:t>
            </a:r>
            <a:r>
              <a:rPr lang="en-US" sz="2000" dirty="0" smtClean="0"/>
              <a:t>DHL</a:t>
            </a:r>
            <a:r>
              <a:rPr lang="en-US" sz="2000" dirty="0"/>
              <a:t>, FedEx and TNT specialise in the provision of </a:t>
            </a:r>
            <a:r>
              <a:rPr lang="en-US" sz="2000" dirty="0" smtClean="0"/>
              <a:t>courier services</a:t>
            </a:r>
            <a:r>
              <a:rPr lang="en-US" sz="2000" dirty="0"/>
              <a:t>. Further examples appear in Table </a:t>
            </a:r>
            <a:r>
              <a:rPr lang="en-US" sz="2000" dirty="0" smtClean="0"/>
              <a:t>23.1.</a:t>
            </a:r>
          </a:p>
          <a:p>
            <a:pPr>
              <a:buClr>
                <a:srgbClr val="00B050"/>
              </a:buClr>
            </a:pPr>
            <a:r>
              <a:rPr lang="en-US" sz="2000" b="1" dirty="0" smtClean="0"/>
              <a:t>Table23.1</a:t>
            </a:r>
            <a:r>
              <a:rPr lang="en-US" sz="2000" dirty="0" smtClean="0"/>
              <a:t> The world's three largest producers in selected industries</a:t>
            </a:r>
            <a:endParaRPr lang="en-US" sz="2000" dirty="0"/>
          </a:p>
        </p:txBody>
      </p:sp>
      <p:sp>
        <p:nvSpPr>
          <p:cNvPr id="8" name="Title 2"/>
          <p:cNvSpPr>
            <a:spLocks noGrp="1"/>
          </p:cNvSpPr>
          <p:nvPr>
            <p:ph type="title"/>
          </p:nvPr>
        </p:nvSpPr>
        <p:spPr>
          <a:xfrm>
            <a:off x="70266" y="44624"/>
            <a:ext cx="8859452" cy="548680"/>
          </a:xfrm>
        </p:spPr>
        <p:txBody>
          <a:bodyPr>
            <a:noAutofit/>
          </a:bodyPr>
          <a:lstStyle/>
          <a:p>
            <a:r>
              <a:rPr lang="en-US" sz="4000" dirty="0"/>
              <a:t>P8.1 – Specialisation</a:t>
            </a:r>
            <a:endParaRPr lang="en-GB" sz="4000" dirty="0"/>
          </a:p>
        </p:txBody>
      </p:sp>
      <p:graphicFrame>
        <p:nvGraphicFramePr>
          <p:cNvPr id="2" name="Table 1"/>
          <p:cNvGraphicFramePr>
            <a:graphicFrameLocks noGrp="1"/>
          </p:cNvGraphicFramePr>
          <p:nvPr>
            <p:extLst>
              <p:ext uri="{D42A27DB-BD31-4B8C-83A1-F6EECF244321}">
                <p14:modId xmlns:p14="http://schemas.microsoft.com/office/powerpoint/2010/main" val="3417305451"/>
              </p:ext>
            </p:extLst>
          </p:nvPr>
        </p:nvGraphicFramePr>
        <p:xfrm>
          <a:off x="277122" y="2348880"/>
          <a:ext cx="8504568" cy="4358640"/>
        </p:xfrm>
        <a:graphic>
          <a:graphicData uri="http://schemas.openxmlformats.org/drawingml/2006/table">
            <a:tbl>
              <a:tblPr firstRow="1" bandRow="1">
                <a:tableStyleId>{5C22544A-7EE6-4342-B048-85BDC9FD1C3A}</a:tableStyleId>
              </a:tblPr>
              <a:tblGrid>
                <a:gridCol w="2710702"/>
                <a:gridCol w="2088232"/>
                <a:gridCol w="1944216"/>
                <a:gridCol w="1761418"/>
              </a:tblGrid>
              <a:tr h="254332">
                <a:tc rowSpan="2">
                  <a:txBody>
                    <a:bodyPr/>
                    <a:lstStyle/>
                    <a:p>
                      <a:r>
                        <a:rPr lang="en-GB" sz="1600" dirty="0" smtClean="0">
                          <a:latin typeface="Arial" panose="020B0604020202020204" pitchFamily="34" charset="0"/>
                          <a:cs typeface="Arial" panose="020B0604020202020204" pitchFamily="34" charset="0"/>
                        </a:rPr>
                        <a:t>Industry</a:t>
                      </a:r>
                      <a:endParaRPr lang="en-GB" sz="1600" dirty="0">
                        <a:latin typeface="Arial" panose="020B0604020202020204" pitchFamily="34" charset="0"/>
                        <a:cs typeface="Arial" panose="020B0604020202020204" pitchFamily="34" charset="0"/>
                      </a:endParaRPr>
                    </a:p>
                  </a:txBody>
                  <a:tcPr/>
                </a:tc>
                <a:tc gridSpan="3">
                  <a:txBody>
                    <a:bodyPr/>
                    <a:lstStyle/>
                    <a:p>
                      <a:pPr algn="ctr"/>
                      <a:r>
                        <a:rPr lang="en-GB" sz="1600" dirty="0" smtClean="0">
                          <a:latin typeface="Arial" panose="020B0604020202020204" pitchFamily="34" charset="0"/>
                          <a:cs typeface="Arial" panose="020B0604020202020204" pitchFamily="34" charset="0"/>
                        </a:rPr>
                        <a:t>Rank</a:t>
                      </a:r>
                      <a:endParaRPr lang="en-GB" sz="1600" dirty="0">
                        <a:latin typeface="Arial" panose="020B0604020202020204" pitchFamily="34" charset="0"/>
                        <a:cs typeface="Arial" panose="020B0604020202020204" pitchFamily="34" charset="0"/>
                      </a:endParaRPr>
                    </a:p>
                  </a:txBody>
                  <a:tcPr/>
                </a:tc>
                <a:tc hMerge="1">
                  <a:txBody>
                    <a:bodyPr/>
                    <a:lstStyle/>
                    <a:p>
                      <a:endParaRPr lang="en-GB" dirty="0"/>
                    </a:p>
                  </a:txBody>
                  <a:tcPr/>
                </a:tc>
                <a:tc hMerge="1">
                  <a:txBody>
                    <a:bodyPr/>
                    <a:lstStyle/>
                    <a:p>
                      <a:endParaRPr lang="en-GB" dirty="0"/>
                    </a:p>
                  </a:txBody>
                  <a:tcPr/>
                </a:tc>
              </a:tr>
              <a:tr h="240784">
                <a:tc vMerge="1">
                  <a:txBody>
                    <a:bodyPr/>
                    <a:lstStyle/>
                    <a:p>
                      <a:endParaRPr lang="en-GB"/>
                    </a:p>
                  </a:txBody>
                  <a:tcPr/>
                </a:tc>
                <a:tc>
                  <a:txBody>
                    <a:bodyPr/>
                    <a:lstStyle/>
                    <a:p>
                      <a:pPr algn="ctr"/>
                      <a:r>
                        <a:rPr lang="en-GB" sz="1600" dirty="0" smtClean="0">
                          <a:latin typeface="Arial" panose="020B0604020202020204" pitchFamily="34" charset="0"/>
                          <a:cs typeface="Arial" panose="020B0604020202020204" pitchFamily="34" charset="0"/>
                        </a:rPr>
                        <a:t>1</a:t>
                      </a:r>
                      <a:r>
                        <a:rPr lang="en-GB" sz="1600" baseline="30000" dirty="0" smtClean="0">
                          <a:latin typeface="Arial" panose="020B0604020202020204" pitchFamily="34" charset="0"/>
                          <a:cs typeface="Arial" panose="020B0604020202020204" pitchFamily="34" charset="0"/>
                        </a:rPr>
                        <a:t>st</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2</a:t>
                      </a:r>
                      <a:r>
                        <a:rPr lang="en-GB" sz="1600" baseline="30000" dirty="0" smtClean="0">
                          <a:latin typeface="Arial" panose="020B0604020202020204" pitchFamily="34" charset="0"/>
                          <a:cs typeface="Arial" panose="020B0604020202020204" pitchFamily="34" charset="0"/>
                        </a:rPr>
                        <a:t>nd</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3</a:t>
                      </a:r>
                      <a:r>
                        <a:rPr lang="en-GB" sz="1600" baseline="30000" dirty="0" smtClean="0">
                          <a:latin typeface="Arial" panose="020B0604020202020204" pitchFamily="34" charset="0"/>
                          <a:cs typeface="Arial" panose="020B0604020202020204" pitchFamily="34" charset="0"/>
                        </a:rPr>
                        <a:t>rd</a:t>
                      </a:r>
                      <a:endParaRPr lang="en-GB" sz="1600" dirty="0">
                        <a:latin typeface="Arial" panose="020B0604020202020204" pitchFamily="34" charset="0"/>
                        <a:cs typeface="Arial" panose="020B0604020202020204" pitchFamily="34" charset="0"/>
                      </a:endParaRPr>
                    </a:p>
                  </a:txBody>
                  <a:tcPr/>
                </a:tc>
              </a:tr>
              <a:tr h="193536">
                <a:tc>
                  <a:txBody>
                    <a:bodyPr/>
                    <a:lstStyle/>
                    <a:p>
                      <a:r>
                        <a:rPr lang="en-GB" sz="1600" dirty="0" smtClean="0">
                          <a:latin typeface="Arial" panose="020B0604020202020204" pitchFamily="34" charset="0"/>
                          <a:cs typeface="Arial" panose="020B0604020202020204" pitchFamily="34" charset="0"/>
                        </a:rPr>
                        <a:t>Accounting</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PwC</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Deloitte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Ernst &amp; Young</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Airline (freight)</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FedEx Express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UPS Airlines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Cathay Pacific</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Airline (passenger)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American Airlines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Delta Airlines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United Airlines</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Car manufacturers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Toyota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General</a:t>
                      </a:r>
                      <a:r>
                        <a:rPr lang="en-GB" sz="1600" baseline="0" dirty="0" smtClean="0">
                          <a:latin typeface="Arial" panose="020B0604020202020204" pitchFamily="34" charset="0"/>
                          <a:cs typeface="Arial" panose="020B0604020202020204" pitchFamily="34" charset="0"/>
                        </a:rPr>
                        <a:t> Motors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Volkswagen</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E-Commerce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Alibaba.com</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eBay</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Amaxon.com</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LCD TV’s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Samsung</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LG</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Sony</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Mobile network operators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 Mobile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Vodafone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Airtel</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Mobile Phones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Samsung</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Nokia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Apple</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Personal computers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Lenovo</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HP</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Dell</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Restaurant chains (sales)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McDonalds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Subway</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Burger King</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Social network websites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Facebook</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Twitter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LinkedIn</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639545771"/>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5184577" cy="5429179"/>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40" b="1" dirty="0">
                <a:solidFill>
                  <a:srgbClr val="C00000"/>
                </a:solidFill>
              </a:rPr>
              <a:t>Regions</a:t>
            </a:r>
            <a:r>
              <a:rPr lang="en-US" sz="2040" dirty="0">
                <a:solidFill>
                  <a:srgbClr val="C00000"/>
                </a:solidFill>
              </a:rPr>
              <a:t> </a:t>
            </a:r>
            <a:r>
              <a:rPr lang="en-US" sz="2040" dirty="0"/>
              <a:t>- Silicon Valley in northern California, USA, </a:t>
            </a:r>
            <a:r>
              <a:rPr lang="en-US" sz="2040" dirty="0" err="1"/>
              <a:t>specialises</a:t>
            </a:r>
            <a:r>
              <a:rPr lang="en-US" sz="2040" dirty="0"/>
              <a:t> in the </a:t>
            </a:r>
            <a:r>
              <a:rPr lang="en-US" sz="2040" dirty="0" smtClean="0"/>
              <a:t>provision of high-tech </a:t>
            </a:r>
            <a:r>
              <a:rPr lang="en-US" sz="2040" dirty="0"/>
              <a:t>information communication technologies; London, Tokyo </a:t>
            </a:r>
            <a:r>
              <a:rPr lang="en-US" sz="2040" dirty="0" smtClean="0"/>
              <a:t>and Shanghai </a:t>
            </a:r>
            <a:r>
              <a:rPr lang="en-US" sz="2040" dirty="0"/>
              <a:t>are financial districts; Paris and Milan are major world cities for </a:t>
            </a:r>
            <a:r>
              <a:rPr lang="en-US" sz="2040" dirty="0" smtClean="0"/>
              <a:t>fashion and </a:t>
            </a:r>
            <a:r>
              <a:rPr lang="en-US" sz="2040" dirty="0"/>
              <a:t>design. These are examples of regional </a:t>
            </a:r>
            <a:r>
              <a:rPr lang="en-US" sz="2040" dirty="0" smtClean="0"/>
              <a:t>specialisation.</a:t>
            </a:r>
            <a:endParaRPr lang="en-US" sz="2040" dirty="0"/>
          </a:p>
          <a:p>
            <a:pPr marL="361950" indent="-361950">
              <a:buClr>
                <a:srgbClr val="00B050"/>
              </a:buClr>
              <a:buFont typeface="Wingdings 3" panose="05040102010807070707" pitchFamily="18" charset="2"/>
              <a:buChar char=""/>
            </a:pPr>
            <a:r>
              <a:rPr lang="en-US" sz="2040" b="1" dirty="0" smtClean="0">
                <a:solidFill>
                  <a:srgbClr val="C00000"/>
                </a:solidFill>
              </a:rPr>
              <a:t>Countries</a:t>
            </a:r>
            <a:r>
              <a:rPr lang="en-US" sz="2040" dirty="0" smtClean="0"/>
              <a:t> </a:t>
            </a:r>
            <a:r>
              <a:rPr lang="en-US" sz="2040" dirty="0"/>
              <a:t>- Bangladesh and India are major producers and </a:t>
            </a:r>
            <a:r>
              <a:rPr lang="en-US" sz="2040" dirty="0" smtClean="0"/>
              <a:t>exporters </a:t>
            </a:r>
            <a:r>
              <a:rPr lang="en-US" sz="2040" dirty="0"/>
              <a:t>of </a:t>
            </a:r>
            <a:r>
              <a:rPr lang="en-US" sz="2040" dirty="0" smtClean="0"/>
              <a:t>textiles; Scotland </a:t>
            </a:r>
            <a:r>
              <a:rPr lang="en-US" sz="2040" dirty="0"/>
              <a:t>is famous for its whisky; Thailand and Vietnam specialise in </a:t>
            </a:r>
            <a:r>
              <a:rPr lang="en-US" sz="2040" dirty="0" smtClean="0"/>
              <a:t>the production </a:t>
            </a:r>
            <a:r>
              <a:rPr lang="en-US" sz="2040" dirty="0"/>
              <a:t>of rice; and Caribbean countries such as Jamaica and Tobago </a:t>
            </a:r>
            <a:r>
              <a:rPr lang="en-US" sz="2040" dirty="0" smtClean="0"/>
              <a:t>specialise in </a:t>
            </a:r>
            <a:r>
              <a:rPr lang="en-US" sz="2040" dirty="0"/>
              <a:t>tourism. Other examples are outlined in Table 23.2.</a:t>
            </a:r>
          </a:p>
        </p:txBody>
      </p:sp>
      <p:sp>
        <p:nvSpPr>
          <p:cNvPr id="8" name="Title 2"/>
          <p:cNvSpPr>
            <a:spLocks noGrp="1"/>
          </p:cNvSpPr>
          <p:nvPr>
            <p:ph type="title"/>
          </p:nvPr>
        </p:nvSpPr>
        <p:spPr>
          <a:xfrm>
            <a:off x="70266" y="72008"/>
            <a:ext cx="8859452" cy="548680"/>
          </a:xfrm>
        </p:spPr>
        <p:txBody>
          <a:bodyPr>
            <a:noAutofit/>
          </a:bodyPr>
          <a:lstStyle/>
          <a:p>
            <a:r>
              <a:rPr lang="en-US" sz="4000" dirty="0"/>
              <a:t>P8.1 – Specialisation</a:t>
            </a:r>
            <a:endParaRPr lang="en-GB" sz="4000" dirty="0"/>
          </a:p>
        </p:txBody>
      </p:sp>
      <p:sp>
        <p:nvSpPr>
          <p:cNvPr id="6" name="Rectangle 5"/>
          <p:cNvSpPr/>
          <p:nvPr/>
        </p:nvSpPr>
        <p:spPr>
          <a:xfrm>
            <a:off x="5436185" y="4073004"/>
            <a:ext cx="3384288" cy="2332946"/>
          </a:xfrm>
          <a:prstGeom prst="rect">
            <a:avLst/>
          </a:prstGeom>
          <a:solidFill>
            <a:schemeClr val="accent6">
              <a:lumMod val="20000"/>
              <a:lumOff val="80000"/>
            </a:schemeClr>
          </a:solidFill>
          <a:ln w="57150">
            <a:solidFill>
              <a:srgbClr val="002060"/>
            </a:solidFill>
          </a:ln>
        </p:spPr>
        <p:txBody>
          <a:bodyPr wrap="square">
            <a:spAutoFit/>
          </a:bodyPr>
          <a:lstStyle/>
          <a:p>
            <a:r>
              <a:rPr lang="en-GB" sz="1820" b="1" dirty="0">
                <a:latin typeface="Arial" panose="020B0604020202020204" pitchFamily="34" charset="0"/>
                <a:cs typeface="Arial" panose="020B0604020202020204" pitchFamily="34" charset="0"/>
              </a:rPr>
              <a:t>Activity</a:t>
            </a:r>
          </a:p>
          <a:p>
            <a:r>
              <a:rPr lang="en-US" sz="1820" dirty="0">
                <a:latin typeface="Arial" panose="020B0604020202020204" pitchFamily="34" charset="0"/>
                <a:cs typeface="Arial" panose="020B0604020202020204" pitchFamily="34" charset="0"/>
              </a:rPr>
              <a:t>Discuss how specialisation might work in </a:t>
            </a:r>
            <a:r>
              <a:rPr lang="en-US" sz="1820" dirty="0" smtClean="0">
                <a:latin typeface="Arial" panose="020B0604020202020204" pitchFamily="34" charset="0"/>
                <a:cs typeface="Arial" panose="020B0604020202020204" pitchFamily="34" charset="0"/>
              </a:rPr>
              <a:t>restaurants, schools</a:t>
            </a:r>
            <a:r>
              <a:rPr lang="en-US" sz="1820" dirty="0">
                <a:latin typeface="Arial" panose="020B0604020202020204" pitchFamily="34" charset="0"/>
                <a:cs typeface="Arial" panose="020B0604020202020204" pitchFamily="34" charset="0"/>
              </a:rPr>
              <a:t>, </a:t>
            </a:r>
            <a:r>
              <a:rPr lang="en-US" sz="1820" dirty="0" smtClean="0">
                <a:latin typeface="Arial" panose="020B0604020202020204" pitchFamily="34" charset="0"/>
                <a:cs typeface="Arial" panose="020B0604020202020204" pitchFamily="34" charset="0"/>
              </a:rPr>
              <a:t>and supermarkets</a:t>
            </a:r>
            <a:r>
              <a:rPr lang="en-US" sz="1820" dirty="0">
                <a:latin typeface="Arial" panose="020B0604020202020204" pitchFamily="34" charset="0"/>
                <a:cs typeface="Arial" panose="020B0604020202020204" pitchFamily="34" charset="0"/>
              </a:rPr>
              <a:t>. What </a:t>
            </a:r>
            <a:r>
              <a:rPr lang="en-US" sz="1820" dirty="0" smtClean="0">
                <a:latin typeface="Arial" panose="020B0604020202020204" pitchFamily="34" charset="0"/>
                <a:cs typeface="Arial" panose="020B0604020202020204" pitchFamily="34" charset="0"/>
              </a:rPr>
              <a:t>are the advantages and disadvantages of specialisation to the employees and firms in these markets</a:t>
            </a:r>
            <a:r>
              <a:rPr lang="en-US" sz="1820" dirty="0">
                <a:latin typeface="Arial" panose="020B0604020202020204" pitchFamily="34" charset="0"/>
                <a:cs typeface="Arial" panose="020B0604020202020204" pitchFamily="34" charset="0"/>
              </a:rPr>
              <a:t>?</a:t>
            </a:r>
            <a:endParaRPr lang="en-GB" sz="1820" dirty="0">
              <a:latin typeface="Arial" panose="020B0604020202020204" pitchFamily="34" charset="0"/>
              <a:cs typeface="Arial" panose="020B0604020202020204" pitchFamily="34" charset="0"/>
            </a:endParaRPr>
          </a:p>
        </p:txBody>
      </p:sp>
      <p:sp>
        <p:nvSpPr>
          <p:cNvPr id="9" name="Rectangle 8"/>
          <p:cNvSpPr/>
          <p:nvPr/>
        </p:nvSpPr>
        <p:spPr>
          <a:xfrm>
            <a:off x="5436096" y="1075619"/>
            <a:ext cx="3384288" cy="2893100"/>
          </a:xfrm>
          <a:prstGeom prst="rect">
            <a:avLst/>
          </a:prstGeom>
          <a:solidFill>
            <a:schemeClr val="accent5">
              <a:lumMod val="40000"/>
              <a:lumOff val="60000"/>
            </a:schemeClr>
          </a:solidFill>
          <a:ln w="57150">
            <a:solidFill>
              <a:srgbClr val="002060"/>
            </a:solidFill>
          </a:ln>
        </p:spPr>
        <p:txBody>
          <a:bodyPr wrap="square">
            <a:spAutoFit/>
          </a:bodyPr>
          <a:lstStyle/>
          <a:p>
            <a:r>
              <a:rPr lang="en-US" sz="1820" b="1" dirty="0">
                <a:solidFill>
                  <a:srgbClr val="C00000"/>
                </a:solidFill>
                <a:latin typeface="Arial" panose="020B0604020202020204" pitchFamily="34" charset="0"/>
                <a:cs typeface="Arial" panose="020B0604020202020204" pitchFamily="34" charset="0"/>
              </a:rPr>
              <a:t>Study tips</a:t>
            </a:r>
          </a:p>
          <a:p>
            <a:r>
              <a:rPr lang="en-US" sz="1820" dirty="0">
                <a:latin typeface="Arial" panose="020B0604020202020204" pitchFamily="34" charset="0"/>
                <a:cs typeface="Arial" panose="020B0604020202020204" pitchFamily="34" charset="0"/>
              </a:rPr>
              <a:t>While this </a:t>
            </a:r>
            <a:r>
              <a:rPr lang="en-US" sz="1820" dirty="0" smtClean="0">
                <a:latin typeface="Arial" panose="020B0604020202020204" pitchFamily="34" charset="0"/>
                <a:cs typeface="Arial" panose="020B0604020202020204" pitchFamily="34" charset="0"/>
              </a:rPr>
              <a:t>chapter examines the advantages and disadvantages of specialisation at </a:t>
            </a:r>
            <a:r>
              <a:rPr lang="en-US" sz="1820" dirty="0">
                <a:latin typeface="Arial" panose="020B0604020202020204" pitchFamily="34" charset="0"/>
                <a:cs typeface="Arial" panose="020B0604020202020204" pitchFamily="34" charset="0"/>
              </a:rPr>
              <a:t>regional </a:t>
            </a:r>
            <a:r>
              <a:rPr lang="en-US" sz="1820" dirty="0" smtClean="0">
                <a:latin typeface="Arial" panose="020B0604020202020204" pitchFamily="34" charset="0"/>
                <a:cs typeface="Arial" panose="020B0604020202020204" pitchFamily="34" charset="0"/>
              </a:rPr>
              <a:t>and national levels, remember that specialisation can also </a:t>
            </a:r>
            <a:r>
              <a:rPr lang="en-US" sz="1820" dirty="0">
                <a:latin typeface="Arial" panose="020B0604020202020204" pitchFamily="34" charset="0"/>
                <a:cs typeface="Arial" panose="020B0604020202020204" pitchFamily="34" charset="0"/>
              </a:rPr>
              <a:t>be </a:t>
            </a:r>
            <a:r>
              <a:rPr lang="en-US" sz="1820" dirty="0" smtClean="0">
                <a:latin typeface="Arial" panose="020B0604020202020204" pitchFamily="34" charset="0"/>
                <a:cs typeface="Arial" panose="020B0604020202020204" pitchFamily="34" charset="0"/>
              </a:rPr>
              <a:t>applied to individuals, firms. Machinery and technology (capital equipment).</a:t>
            </a:r>
            <a:endParaRPr lang="en-GB" sz="182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5051784"/>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1200329"/>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b="1" dirty="0">
                <a:solidFill>
                  <a:srgbClr val="C00000"/>
                </a:solidFill>
              </a:rPr>
              <a:t>International specialisation </a:t>
            </a:r>
            <a:r>
              <a:rPr lang="en-US" dirty="0"/>
              <a:t>occurs when certain countries concentrate on </a:t>
            </a:r>
            <a:r>
              <a:rPr lang="en-US" dirty="0" smtClean="0"/>
              <a:t>the production </a:t>
            </a:r>
            <a:r>
              <a:rPr lang="en-US" dirty="0"/>
              <a:t>of certain goods or services due to cost advantages - perhaps arising </a:t>
            </a:r>
            <a:r>
              <a:rPr lang="en-US" dirty="0" smtClean="0"/>
              <a:t>from an </a:t>
            </a:r>
            <a:r>
              <a:rPr lang="en-US" dirty="0"/>
              <a:t>abundance of resources.</a:t>
            </a:r>
          </a:p>
          <a:p>
            <a:pPr>
              <a:buClr>
                <a:srgbClr val="00B050"/>
              </a:buClr>
            </a:pPr>
            <a:r>
              <a:rPr lang="en-US" b="1" dirty="0"/>
              <a:t>Table </a:t>
            </a:r>
            <a:r>
              <a:rPr lang="en-US" b="1" dirty="0" smtClean="0"/>
              <a:t>23.2</a:t>
            </a:r>
            <a:r>
              <a:rPr lang="en-US" dirty="0" smtClean="0"/>
              <a:t> </a:t>
            </a:r>
            <a:r>
              <a:rPr lang="en-US" dirty="0"/>
              <a:t>The world's three largest producers of selected products</a:t>
            </a:r>
          </a:p>
        </p:txBody>
      </p:sp>
      <p:sp>
        <p:nvSpPr>
          <p:cNvPr id="8" name="Title 2"/>
          <p:cNvSpPr>
            <a:spLocks noGrp="1"/>
          </p:cNvSpPr>
          <p:nvPr>
            <p:ph type="title"/>
          </p:nvPr>
        </p:nvSpPr>
        <p:spPr>
          <a:xfrm>
            <a:off x="70266" y="72008"/>
            <a:ext cx="8859452" cy="548680"/>
          </a:xfrm>
        </p:spPr>
        <p:txBody>
          <a:bodyPr>
            <a:noAutofit/>
          </a:bodyPr>
          <a:lstStyle/>
          <a:p>
            <a:r>
              <a:rPr lang="en-US" sz="4000" dirty="0"/>
              <a:t>P8.1 – Specialisation</a:t>
            </a:r>
            <a:endParaRPr lang="en-GB" sz="4000" dirty="0"/>
          </a:p>
        </p:txBody>
      </p:sp>
      <p:graphicFrame>
        <p:nvGraphicFramePr>
          <p:cNvPr id="11" name="Table 10"/>
          <p:cNvGraphicFramePr>
            <a:graphicFrameLocks noGrp="1"/>
          </p:cNvGraphicFramePr>
          <p:nvPr>
            <p:extLst>
              <p:ext uri="{D42A27DB-BD31-4B8C-83A1-F6EECF244321}">
                <p14:modId xmlns:p14="http://schemas.microsoft.com/office/powerpoint/2010/main" val="3277437907"/>
              </p:ext>
            </p:extLst>
          </p:nvPr>
        </p:nvGraphicFramePr>
        <p:xfrm>
          <a:off x="277122" y="2276872"/>
          <a:ext cx="8504568" cy="4358640"/>
        </p:xfrm>
        <a:graphic>
          <a:graphicData uri="http://schemas.openxmlformats.org/drawingml/2006/table">
            <a:tbl>
              <a:tblPr firstRow="1" bandRow="1">
                <a:tableStyleId>{5C22544A-7EE6-4342-B048-85BDC9FD1C3A}</a:tableStyleId>
              </a:tblPr>
              <a:tblGrid>
                <a:gridCol w="2710702"/>
                <a:gridCol w="2088232"/>
                <a:gridCol w="1944216"/>
                <a:gridCol w="1761418"/>
              </a:tblGrid>
              <a:tr h="240784">
                <a:tc>
                  <a:txBody>
                    <a:bodyPr/>
                    <a:lstStyle/>
                    <a:p>
                      <a:r>
                        <a:rPr lang="en-GB" sz="1600" dirty="0" smtClean="0">
                          <a:latin typeface="Arial" panose="020B0604020202020204" pitchFamily="34" charset="0"/>
                          <a:cs typeface="Arial" panose="020B0604020202020204" pitchFamily="34" charset="0"/>
                        </a:rPr>
                        <a:t>Product</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1</a:t>
                      </a:r>
                      <a:r>
                        <a:rPr lang="en-GB" sz="1600" baseline="30000" dirty="0" smtClean="0">
                          <a:latin typeface="Arial" panose="020B0604020202020204" pitchFamily="34" charset="0"/>
                          <a:cs typeface="Arial" panose="020B0604020202020204" pitchFamily="34" charset="0"/>
                        </a:rPr>
                        <a:t>st</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2</a:t>
                      </a:r>
                      <a:r>
                        <a:rPr lang="en-GB" sz="1600" baseline="30000" dirty="0" smtClean="0">
                          <a:latin typeface="Arial" panose="020B0604020202020204" pitchFamily="34" charset="0"/>
                          <a:cs typeface="Arial" panose="020B0604020202020204" pitchFamily="34" charset="0"/>
                        </a:rPr>
                        <a:t>nd</a:t>
                      </a:r>
                      <a:endParaRPr lang="en-GB" sz="1600" dirty="0">
                        <a:latin typeface="Arial" panose="020B0604020202020204" pitchFamily="34" charset="0"/>
                        <a:cs typeface="Arial" panose="020B0604020202020204" pitchFamily="34" charset="0"/>
                      </a:endParaRPr>
                    </a:p>
                  </a:txBody>
                  <a:tcPr/>
                </a:tc>
                <a:tc>
                  <a:txBody>
                    <a:bodyPr/>
                    <a:lstStyle/>
                    <a:p>
                      <a:pPr algn="ctr"/>
                      <a:r>
                        <a:rPr lang="en-GB" sz="1600" dirty="0" smtClean="0">
                          <a:latin typeface="Arial" panose="020B0604020202020204" pitchFamily="34" charset="0"/>
                          <a:cs typeface="Arial" panose="020B0604020202020204" pitchFamily="34" charset="0"/>
                        </a:rPr>
                        <a:t>3</a:t>
                      </a:r>
                      <a:r>
                        <a:rPr lang="en-GB" sz="1600" baseline="30000" dirty="0" smtClean="0">
                          <a:latin typeface="Arial" panose="020B0604020202020204" pitchFamily="34" charset="0"/>
                          <a:cs typeface="Arial" panose="020B0604020202020204" pitchFamily="34" charset="0"/>
                        </a:rPr>
                        <a:t>rd</a:t>
                      </a:r>
                      <a:endParaRPr lang="en-GB" sz="1600" dirty="0">
                        <a:latin typeface="Arial" panose="020B0604020202020204" pitchFamily="34" charset="0"/>
                        <a:cs typeface="Arial" panose="020B0604020202020204" pitchFamily="34" charset="0"/>
                      </a:endParaRPr>
                    </a:p>
                  </a:txBody>
                  <a:tcPr/>
                </a:tc>
              </a:tr>
              <a:tr h="193536">
                <a:tc>
                  <a:txBody>
                    <a:bodyPr/>
                    <a:lstStyle/>
                    <a:p>
                      <a:r>
                        <a:rPr lang="en-GB" sz="1600" dirty="0" smtClean="0">
                          <a:latin typeface="Arial" panose="020B0604020202020204" pitchFamily="34" charset="0"/>
                          <a:cs typeface="Arial" panose="020B0604020202020204" pitchFamily="34" charset="0"/>
                        </a:rPr>
                        <a:t>Aluminium</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Russia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Canada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Coal</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USA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Australia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Coffee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Brazil</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Vietnam</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Indonesia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Copper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Chile</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USA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Peru</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Cotton</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USA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Fruit</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Brazil</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Meat</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USA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Brazil</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Oil</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Saudi Arabia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Venezuela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Iran</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Rubber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Thailand</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Indonesia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Sugar</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Brazil</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Tea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Kenya</a:t>
                      </a:r>
                      <a:endParaRPr lang="en-GB" sz="1600" dirty="0">
                        <a:latin typeface="Arial" panose="020B0604020202020204" pitchFamily="34" charset="0"/>
                        <a:cs typeface="Arial" panose="020B0604020202020204" pitchFamily="34" charset="0"/>
                      </a:endParaRPr>
                    </a:p>
                  </a:txBody>
                  <a:tcPr/>
                </a:tc>
              </a:tr>
              <a:tr h="281307">
                <a:tc>
                  <a:txBody>
                    <a:bodyPr/>
                    <a:lstStyle/>
                    <a:p>
                      <a:r>
                        <a:rPr lang="en-GB" sz="1600" dirty="0" smtClean="0">
                          <a:latin typeface="Arial" panose="020B0604020202020204" pitchFamily="34" charset="0"/>
                          <a:cs typeface="Arial" panose="020B0604020202020204" pitchFamily="34" charset="0"/>
                        </a:rPr>
                        <a:t>Vegetables</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China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India</a:t>
                      </a:r>
                      <a:endParaRPr lang="en-GB" sz="1600" dirty="0">
                        <a:latin typeface="Arial" panose="020B0604020202020204" pitchFamily="34" charset="0"/>
                        <a:cs typeface="Arial" panose="020B0604020202020204" pitchFamily="34" charset="0"/>
                      </a:endParaRPr>
                    </a:p>
                  </a:txBody>
                  <a:tcPr/>
                </a:tc>
                <a:tc>
                  <a:txBody>
                    <a:bodyPr/>
                    <a:lstStyle/>
                    <a:p>
                      <a:r>
                        <a:rPr lang="en-GB" sz="1600" dirty="0" smtClean="0">
                          <a:latin typeface="Arial" panose="020B0604020202020204" pitchFamily="34" charset="0"/>
                          <a:cs typeface="Arial" panose="020B0604020202020204" pitchFamily="34" charset="0"/>
                        </a:rPr>
                        <a:t>USA</a:t>
                      </a:r>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646201058"/>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6984777" cy="5647700"/>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900" dirty="0"/>
              <a:t>The benefits of specialisation at regional and national </a:t>
            </a:r>
            <a:r>
              <a:rPr lang="en-US" sz="1900" dirty="0" smtClean="0"/>
              <a:t>level </a:t>
            </a:r>
            <a:r>
              <a:rPr lang="en-US" sz="1900" dirty="0"/>
              <a:t>include the following:</a:t>
            </a:r>
          </a:p>
          <a:p>
            <a:pPr marL="723900" indent="-361950">
              <a:buClr>
                <a:srgbClr val="00B050"/>
              </a:buClr>
              <a:buFont typeface="Wingdings" panose="05000000000000000000" pitchFamily="2" charset="2"/>
              <a:buChar char="§"/>
            </a:pPr>
            <a:r>
              <a:rPr lang="en-US" sz="1900" b="1" dirty="0" smtClean="0">
                <a:solidFill>
                  <a:srgbClr val="C00000"/>
                </a:solidFill>
              </a:rPr>
              <a:t>Efficiency </a:t>
            </a:r>
            <a:r>
              <a:rPr lang="en-US" sz="1900" b="1" dirty="0">
                <a:solidFill>
                  <a:srgbClr val="C00000"/>
                </a:solidFill>
              </a:rPr>
              <a:t>gains </a:t>
            </a:r>
            <a:r>
              <a:rPr lang="en-US" sz="1900" dirty="0"/>
              <a:t>- Specialisation makes better use of scarce resources. As a </a:t>
            </a:r>
            <a:r>
              <a:rPr lang="en-US" sz="1900" dirty="0" smtClean="0"/>
              <a:t>result, productivity </a:t>
            </a:r>
            <a:r>
              <a:rPr lang="en-US" sz="1900" dirty="0"/>
              <a:t>increases, thereby increasing the </a:t>
            </a:r>
            <a:r>
              <a:rPr lang="en-US" sz="1900" dirty="0" smtClean="0"/>
              <a:t>country's </a:t>
            </a:r>
            <a:r>
              <a:rPr lang="en-US" sz="1900" dirty="0"/>
              <a:t>gross domestic product.</a:t>
            </a:r>
          </a:p>
          <a:p>
            <a:pPr marL="723900" indent="-361950">
              <a:buClr>
                <a:srgbClr val="00B050"/>
              </a:buClr>
              <a:buFont typeface="Wingdings" panose="05000000000000000000" pitchFamily="2" charset="2"/>
              <a:buChar char="§"/>
            </a:pPr>
            <a:r>
              <a:rPr lang="en-US" sz="1900" dirty="0"/>
              <a:t>Taiwan and South Korea, for example, have been able to raise their </a:t>
            </a:r>
            <a:r>
              <a:rPr lang="en-US" sz="1900" dirty="0" smtClean="0"/>
              <a:t>standards of </a:t>
            </a:r>
            <a:r>
              <a:rPr lang="en-US" sz="1900" dirty="0"/>
              <a:t>living by </a:t>
            </a:r>
            <a:r>
              <a:rPr lang="en-US" sz="1900" dirty="0" err="1"/>
              <a:t>specialising</a:t>
            </a:r>
            <a:r>
              <a:rPr lang="en-US" sz="1900" dirty="0"/>
              <a:t> in the production of manufactured consumer </a:t>
            </a:r>
            <a:r>
              <a:rPr lang="en-US" sz="1900" dirty="0" smtClean="0"/>
              <a:t>electronic devices</a:t>
            </a:r>
            <a:r>
              <a:rPr lang="en-US" sz="1900" dirty="0"/>
              <a:t>. </a:t>
            </a:r>
            <a:endParaRPr lang="en-US" sz="1900" dirty="0" smtClean="0"/>
          </a:p>
          <a:p>
            <a:pPr marL="723900" indent="-361950">
              <a:buClr>
                <a:srgbClr val="00B050"/>
              </a:buClr>
              <a:buFont typeface="Wingdings" panose="05000000000000000000" pitchFamily="2" charset="2"/>
              <a:buChar char="§"/>
            </a:pPr>
            <a:r>
              <a:rPr lang="en-US" sz="1900" dirty="0" smtClean="0"/>
              <a:t>Taiwan's </a:t>
            </a:r>
            <a:r>
              <a:rPr lang="en-US" sz="1900" dirty="0"/>
              <a:t>Foxconn is the world's largest manufacturer of smartphones </a:t>
            </a:r>
            <a:r>
              <a:rPr lang="en-US" sz="1900" dirty="0" smtClean="0"/>
              <a:t>and tablet </a:t>
            </a:r>
            <a:r>
              <a:rPr lang="en-US" sz="1900" dirty="0"/>
              <a:t>computers. South Korea's Samsung is the world's largest maker of </a:t>
            </a:r>
            <a:r>
              <a:rPr lang="en-US" sz="1900" dirty="0" smtClean="0"/>
              <a:t>LCD televisions.</a:t>
            </a:r>
          </a:p>
          <a:p>
            <a:pPr marL="723900" indent="-361950">
              <a:buClr>
                <a:srgbClr val="00B050"/>
              </a:buClr>
              <a:buFont typeface="Wingdings" panose="05000000000000000000" pitchFamily="2" charset="2"/>
              <a:buChar char="§"/>
            </a:pPr>
            <a:r>
              <a:rPr lang="en-US" sz="1900" b="1" dirty="0" smtClean="0">
                <a:solidFill>
                  <a:srgbClr val="C00000"/>
                </a:solidFill>
              </a:rPr>
              <a:t>Labour </a:t>
            </a:r>
            <a:r>
              <a:rPr lang="en-US" sz="1900" b="1" dirty="0">
                <a:solidFill>
                  <a:srgbClr val="C00000"/>
                </a:solidFill>
              </a:rPr>
              <a:t>productivity </a:t>
            </a:r>
            <a:r>
              <a:rPr lang="en-US" sz="1900" dirty="0"/>
              <a:t>- Workers become more skilled in the jobs they do </a:t>
            </a:r>
            <a:r>
              <a:rPr lang="en-US" sz="1900" dirty="0" smtClean="0"/>
              <a:t>because they </a:t>
            </a:r>
            <a:r>
              <a:rPr lang="en-US" sz="1900" dirty="0"/>
              <a:t>are able to concentrate on what they do best. </a:t>
            </a:r>
            <a:r>
              <a:rPr lang="en-US" sz="1900" dirty="0" smtClean="0"/>
              <a:t>Therefore, </a:t>
            </a:r>
            <a:r>
              <a:rPr lang="en-US" sz="1900" dirty="0"/>
              <a:t>it improves </a:t>
            </a:r>
            <a:r>
              <a:rPr lang="en-US" sz="1900" dirty="0" smtClean="0"/>
              <a:t>labour productivity </a:t>
            </a:r>
            <a:r>
              <a:rPr lang="en-US" sz="1900" dirty="0"/>
              <a:t>(see Chapter 11) and enables better-quality products to be </a:t>
            </a:r>
            <a:r>
              <a:rPr lang="en-US" sz="1900" dirty="0" smtClean="0"/>
              <a:t>produced. Thus </a:t>
            </a:r>
            <a:r>
              <a:rPr lang="en-US" sz="1900" dirty="0"/>
              <a:t>specialisation can benefit firms, regions and the country.</a:t>
            </a:r>
          </a:p>
        </p:txBody>
      </p:sp>
      <p:sp>
        <p:nvSpPr>
          <p:cNvPr id="8" name="Title 2"/>
          <p:cNvSpPr>
            <a:spLocks noGrp="1"/>
          </p:cNvSpPr>
          <p:nvPr>
            <p:ph type="title"/>
          </p:nvPr>
        </p:nvSpPr>
        <p:spPr>
          <a:xfrm>
            <a:off x="70266" y="72008"/>
            <a:ext cx="8859452" cy="548680"/>
          </a:xfrm>
        </p:spPr>
        <p:txBody>
          <a:bodyPr>
            <a:noAutofit/>
          </a:bodyPr>
          <a:lstStyle/>
          <a:p>
            <a:r>
              <a:rPr lang="en-US" sz="4000" dirty="0"/>
              <a:t>P8.1 – </a:t>
            </a:r>
            <a:r>
              <a:rPr lang="en-US" sz="4000" dirty="0" smtClean="0"/>
              <a:t>Specialisation - Benefits</a:t>
            </a:r>
            <a:endParaRPr lang="en-GB" sz="4000" dirty="0"/>
          </a:p>
        </p:txBody>
      </p:sp>
      <p:pic>
        <p:nvPicPr>
          <p:cNvPr id="2050" name="Picture 2" descr="Image result for foxcon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1076696"/>
            <a:ext cx="1595289" cy="103611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foxcon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36296" y="2156709"/>
            <a:ext cx="1584844" cy="10478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che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6880"/>
          <a:stretch/>
        </p:blipFill>
        <p:spPr bwMode="auto">
          <a:xfrm>
            <a:off x="7236296" y="3311103"/>
            <a:ext cx="1584176" cy="124336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carpent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4896"/>
          <a:stretch/>
        </p:blipFill>
        <p:spPr bwMode="auto">
          <a:xfrm>
            <a:off x="7236296" y="4653502"/>
            <a:ext cx="1595289" cy="1403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8160782"/>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509200"/>
          </a:xfrm>
          <a:prstGeom prst="rect">
            <a:avLst/>
          </a:prstGeom>
        </p:spPr>
        <p:txBody>
          <a:bodyPr wrap="square">
            <a:spAutoFit/>
          </a:bodyPr>
          <a:lstStyle/>
          <a:p>
            <a:pPr marL="361950" indent="-361950">
              <a:buClr>
                <a:srgbClr val="00B050"/>
              </a:buClr>
              <a:buFont typeface="Wingdings" panose="05000000000000000000" pitchFamily="2" charset="2"/>
              <a:buChar char="§"/>
            </a:pPr>
            <a:r>
              <a:rPr lang="en-US" sz="2200" b="1" dirty="0" smtClean="0">
                <a:solidFill>
                  <a:srgbClr val="C00000"/>
                </a:solidFill>
              </a:rPr>
              <a:t>Increased </a:t>
            </a:r>
            <a:r>
              <a:rPr lang="en-US" sz="2200" b="1" dirty="0">
                <a:solidFill>
                  <a:srgbClr val="C00000"/>
                </a:solidFill>
              </a:rPr>
              <a:t>productive capacity </a:t>
            </a:r>
            <a:r>
              <a:rPr lang="en-US" sz="2200" dirty="0"/>
              <a:t>- International specialisation can help to </a:t>
            </a:r>
            <a:r>
              <a:rPr lang="en-US" sz="2200" dirty="0" smtClean="0"/>
              <a:t>shift the </a:t>
            </a:r>
            <a:r>
              <a:rPr lang="en-US" sz="2200" dirty="0"/>
              <a:t>production possibility curve of a </a:t>
            </a:r>
            <a:r>
              <a:rPr lang="en-US" sz="2200" dirty="0" smtClean="0"/>
              <a:t>country </a:t>
            </a:r>
            <a:r>
              <a:rPr lang="en-US" sz="2200" dirty="0"/>
              <a:t>outwards due to its </a:t>
            </a:r>
            <a:r>
              <a:rPr lang="en-US" sz="2200" dirty="0" smtClean="0"/>
              <a:t>increased productive </a:t>
            </a:r>
            <a:r>
              <a:rPr lang="en-US" sz="2200" dirty="0"/>
              <a:t>capacity, as shown in Figure 23. l. Thus, specialisation leads </a:t>
            </a:r>
            <a:r>
              <a:rPr lang="en-US" sz="2200" dirty="0" smtClean="0"/>
              <a:t>to increased </a:t>
            </a:r>
            <a:r>
              <a:rPr lang="en-US" sz="2200" dirty="0"/>
              <a:t>national output</a:t>
            </a:r>
            <a:r>
              <a:rPr lang="en-US" sz="2200" dirty="0" smtClean="0"/>
              <a:t>.</a:t>
            </a:r>
          </a:p>
          <a:p>
            <a:pPr marL="361950" indent="-361950">
              <a:buClr>
                <a:srgbClr val="00B050"/>
              </a:buClr>
              <a:buFont typeface="Wingdings" panose="05000000000000000000" pitchFamily="2" charset="2"/>
              <a:buChar char="§"/>
            </a:pPr>
            <a:r>
              <a:rPr lang="en-US" sz="2200" b="1" dirty="0" smtClean="0">
                <a:solidFill>
                  <a:srgbClr val="C00000"/>
                </a:solidFill>
              </a:rPr>
              <a:t>Economies of </a:t>
            </a:r>
            <a:r>
              <a:rPr lang="en-US" sz="2200" b="1" dirty="0">
                <a:solidFill>
                  <a:srgbClr val="C00000"/>
                </a:solidFill>
              </a:rPr>
              <a:t>scale </a:t>
            </a:r>
            <a:r>
              <a:rPr lang="en-US" sz="2200" dirty="0"/>
              <a:t>- Specialisation increases national output and global </a:t>
            </a:r>
            <a:r>
              <a:rPr lang="en-US" sz="2200" dirty="0" smtClean="0"/>
              <a:t>trade. Therefore</a:t>
            </a:r>
            <a:r>
              <a:rPr lang="en-US" sz="2200" dirty="0"/>
              <a:t>, firms are able to enjoy cost-saving benefits from large-scale </a:t>
            </a:r>
            <a:r>
              <a:rPr lang="en-US" sz="2200" dirty="0" smtClean="0"/>
              <a:t>operations, known </a:t>
            </a:r>
            <a:r>
              <a:rPr lang="en-US" sz="2200" dirty="0"/>
              <a:t>as economies of scale (see Chapter 14). This can help to keep prices </a:t>
            </a:r>
            <a:r>
              <a:rPr lang="en-US" sz="2200" dirty="0" smtClean="0"/>
              <a:t>down and </a:t>
            </a:r>
            <a:r>
              <a:rPr lang="en-US" sz="2200" dirty="0"/>
              <a:t>therefore helps to keep inflation under control (see Chapter 18).</a:t>
            </a:r>
          </a:p>
          <a:p>
            <a:pPr marL="361950" indent="-361950">
              <a:buClr>
                <a:srgbClr val="00B050"/>
              </a:buClr>
              <a:buFont typeface="Wingdings" panose="05000000000000000000" pitchFamily="2" charset="2"/>
              <a:buChar char="§"/>
            </a:pPr>
            <a:r>
              <a:rPr lang="en-US" sz="2200" b="1" dirty="0" smtClean="0">
                <a:solidFill>
                  <a:srgbClr val="C00000"/>
                </a:solidFill>
              </a:rPr>
              <a:t>Improved </a:t>
            </a:r>
            <a:r>
              <a:rPr lang="en-US" sz="2200" b="1" dirty="0">
                <a:solidFill>
                  <a:srgbClr val="C00000"/>
                </a:solidFill>
              </a:rPr>
              <a:t>competitiveness </a:t>
            </a:r>
            <a:r>
              <a:rPr lang="en-US" sz="2200" dirty="0"/>
              <a:t>- Specialisation helps to enhance </a:t>
            </a:r>
            <a:r>
              <a:rPr lang="en-US" sz="2200" dirty="0" smtClean="0"/>
              <a:t>international trade </a:t>
            </a:r>
            <a:r>
              <a:rPr lang="en-US" sz="2200" dirty="0"/>
              <a:t>and exchange. Competitive prices also improve the </a:t>
            </a:r>
            <a:r>
              <a:rPr lang="en-US" sz="2200" dirty="0" smtClean="0"/>
              <a:t>international competitiveness of a </a:t>
            </a:r>
            <a:r>
              <a:rPr lang="en-US" sz="2200" dirty="0"/>
              <a:t>country, thereby boosting its economic growth. </a:t>
            </a:r>
            <a:r>
              <a:rPr lang="en-US" sz="2200" dirty="0" smtClean="0"/>
              <a:t>After all</a:t>
            </a:r>
            <a:r>
              <a:rPr lang="en-US" sz="2200" dirty="0"/>
              <a:t>, specialisation and trade are essential for improving  </a:t>
            </a:r>
            <a:r>
              <a:rPr lang="en-US" sz="2200" dirty="0" smtClean="0"/>
              <a:t>country's </a:t>
            </a:r>
            <a:r>
              <a:rPr lang="en-US" sz="2200" dirty="0"/>
              <a:t>standard </a:t>
            </a:r>
            <a:r>
              <a:rPr lang="en-US" sz="2200" dirty="0" smtClean="0"/>
              <a:t>of living </a:t>
            </a:r>
            <a:r>
              <a:rPr lang="en-US" sz="2200" dirty="0"/>
              <a:t>(see Chapter 21).</a:t>
            </a:r>
          </a:p>
        </p:txBody>
      </p:sp>
      <p:sp>
        <p:nvSpPr>
          <p:cNvPr id="8" name="Title 2"/>
          <p:cNvSpPr>
            <a:spLocks noGrp="1"/>
          </p:cNvSpPr>
          <p:nvPr>
            <p:ph type="title"/>
          </p:nvPr>
        </p:nvSpPr>
        <p:spPr>
          <a:xfrm>
            <a:off x="70266" y="72008"/>
            <a:ext cx="8859452" cy="548680"/>
          </a:xfrm>
        </p:spPr>
        <p:txBody>
          <a:bodyPr>
            <a:noAutofit/>
          </a:bodyPr>
          <a:lstStyle/>
          <a:p>
            <a:r>
              <a:rPr lang="en-US" sz="4000" dirty="0"/>
              <a:t>P8.1 – </a:t>
            </a:r>
            <a:r>
              <a:rPr lang="en-US" sz="4000" dirty="0" smtClean="0"/>
              <a:t>Specialisation - Benefits</a:t>
            </a:r>
            <a:endParaRPr lang="en-GB" sz="4000" dirty="0"/>
          </a:p>
        </p:txBody>
      </p:sp>
    </p:spTree>
    <p:extLst>
      <p:ext uri="{BB962C8B-B14F-4D97-AF65-F5344CB8AC3E}">
        <p14:creationId xmlns:p14="http://schemas.microsoft.com/office/powerpoint/2010/main" val="182353097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254</a:t>
            </a:r>
            <a:endParaRPr lang="en-GB" sz="1050" b="1"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US" sz="4000" dirty="0"/>
              <a:t>P8.1 – </a:t>
            </a:r>
            <a:r>
              <a:rPr lang="en-US" sz="4000" dirty="0" smtClean="0"/>
              <a:t>Specialisation - Benefits</a:t>
            </a:r>
            <a:endParaRPr lang="en-GB" sz="4000" dirty="0"/>
          </a:p>
        </p:txBody>
      </p:sp>
      <p:pic>
        <p:nvPicPr>
          <p:cNvPr id="2" name="Picture 1"/>
          <p:cNvPicPr>
            <a:picLocks noChangeAspect="1"/>
          </p:cNvPicPr>
          <p:nvPr/>
        </p:nvPicPr>
        <p:blipFill rotWithShape="1">
          <a:blip r:embed="rId3"/>
          <a:srcRect l="24014" t="48599" r="46647" b="13583"/>
          <a:stretch/>
        </p:blipFill>
        <p:spPr>
          <a:xfrm>
            <a:off x="251520" y="1052737"/>
            <a:ext cx="5067474" cy="3600399"/>
          </a:xfrm>
          <a:prstGeom prst="rect">
            <a:avLst/>
          </a:prstGeom>
        </p:spPr>
      </p:pic>
      <p:sp>
        <p:nvSpPr>
          <p:cNvPr id="3" name="Rectangle 2"/>
          <p:cNvSpPr/>
          <p:nvPr/>
        </p:nvSpPr>
        <p:spPr>
          <a:xfrm>
            <a:off x="5292080" y="1231300"/>
            <a:ext cx="3528392" cy="3277820"/>
          </a:xfrm>
          <a:prstGeom prst="rect">
            <a:avLst/>
          </a:prstGeom>
        </p:spPr>
        <p:txBody>
          <a:bodyPr wrap="square">
            <a:spAutoFit/>
          </a:bodyPr>
          <a:lstStyle/>
          <a:p>
            <a:r>
              <a:rPr lang="en-GB" sz="2300" dirty="0" smtClean="0"/>
              <a:t>By specialising, the country's PPC will shift outwards. In this case, as the country chooses to specialise in the output of services, there is a larger shift along the x-axis as the economy moves from PPC</a:t>
            </a:r>
            <a:r>
              <a:rPr lang="en-GB" sz="2300" baseline="-25000" dirty="0" smtClean="0"/>
              <a:t>1</a:t>
            </a:r>
            <a:r>
              <a:rPr lang="en-GB" sz="2300" dirty="0" smtClean="0"/>
              <a:t> to PPC</a:t>
            </a:r>
            <a:r>
              <a:rPr lang="en-GB" sz="2300" baseline="-25000" dirty="0" smtClean="0"/>
              <a:t>2</a:t>
            </a:r>
            <a:r>
              <a:rPr lang="en-GB" sz="2300" dirty="0" smtClean="0"/>
              <a:t>.</a:t>
            </a:r>
            <a:endParaRPr lang="en-GB" sz="2300" dirty="0"/>
          </a:p>
        </p:txBody>
      </p:sp>
      <p:sp>
        <p:nvSpPr>
          <p:cNvPr id="9" name="Rectangle 8"/>
          <p:cNvSpPr/>
          <p:nvPr/>
        </p:nvSpPr>
        <p:spPr>
          <a:xfrm>
            <a:off x="251520" y="4822701"/>
            <a:ext cx="8568952" cy="1846659"/>
          </a:xfrm>
          <a:prstGeom prst="rect">
            <a:avLst/>
          </a:prstGeom>
          <a:solidFill>
            <a:schemeClr val="accent6">
              <a:lumMod val="20000"/>
              <a:lumOff val="80000"/>
            </a:schemeClr>
          </a:solidFill>
          <a:ln w="57150">
            <a:solidFill>
              <a:srgbClr val="002060"/>
            </a:solidFill>
          </a:ln>
        </p:spPr>
        <p:txBody>
          <a:bodyPr wrap="square">
            <a:spAutoFit/>
          </a:bodyPr>
          <a:lstStyle/>
          <a:p>
            <a:r>
              <a:rPr lang="en-GB" sz="1900" b="1" dirty="0">
                <a:latin typeface="Arial" panose="020B0604020202020204" pitchFamily="34" charset="0"/>
                <a:cs typeface="Arial" panose="020B0604020202020204" pitchFamily="34" charset="0"/>
              </a:rPr>
              <a:t>Activity</a:t>
            </a:r>
          </a:p>
          <a:p>
            <a:r>
              <a:rPr lang="en-US" sz="1900" dirty="0">
                <a:latin typeface="Arial" panose="020B0604020202020204" pitchFamily="34" charset="0"/>
                <a:cs typeface="Arial" panose="020B0604020202020204" pitchFamily="34" charset="0"/>
              </a:rPr>
              <a:t>Investigate the economic reasons behind China's rising dominance in one of the </a:t>
            </a:r>
            <a:r>
              <a:rPr lang="en-US" sz="1900" dirty="0" smtClean="0">
                <a:latin typeface="Arial" panose="020B0604020202020204" pitchFamily="34" charset="0"/>
                <a:cs typeface="Arial" panose="020B0604020202020204" pitchFamily="34" charset="0"/>
              </a:rPr>
              <a:t>following industries </a:t>
            </a:r>
            <a:r>
              <a:rPr lang="en-US" sz="1900" dirty="0">
                <a:latin typeface="Arial" panose="020B0604020202020204" pitchFamily="34" charset="0"/>
                <a:cs typeface="Arial" panose="020B0604020202020204" pitchFamily="34" charset="0"/>
              </a:rPr>
              <a:t>(or another one of your choice): coal mining, oil, steel, automobiles, </a:t>
            </a:r>
            <a:r>
              <a:rPr lang="en-US" sz="1900" dirty="0" smtClean="0">
                <a:latin typeface="Arial" panose="020B0604020202020204" pitchFamily="34" charset="0"/>
                <a:cs typeface="Arial" panose="020B0604020202020204" pitchFamily="34" charset="0"/>
              </a:rPr>
              <a:t>commercial banking</a:t>
            </a:r>
            <a:r>
              <a:rPr lang="en-US" sz="1900" dirty="0">
                <a:latin typeface="Arial" panose="020B0604020202020204" pitchFamily="34" charset="0"/>
                <a:cs typeface="Arial" panose="020B0604020202020204" pitchFamily="34" charset="0"/>
              </a:rPr>
              <a:t>, insurance, e-commerce, tourism or telecommunications. Be prepared to </a:t>
            </a:r>
            <a:r>
              <a:rPr lang="en-US" sz="1900" dirty="0" smtClean="0">
                <a:latin typeface="Arial" panose="020B0604020202020204" pitchFamily="34" charset="0"/>
                <a:cs typeface="Arial" panose="020B0604020202020204" pitchFamily="34" charset="0"/>
              </a:rPr>
              <a:t>share your findings with the rest of the class</a:t>
            </a:r>
            <a:r>
              <a:rPr lang="en-US" sz="1900" dirty="0">
                <a:latin typeface="Arial" panose="020B0604020202020204" pitchFamily="34" charset="0"/>
                <a:cs typeface="Arial" panose="020B0604020202020204" pitchFamily="34" charset="0"/>
              </a:rPr>
              <a:t>.</a:t>
            </a:r>
            <a:endParaRPr lang="en-GB" sz="1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0752019"/>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Course Specification</a:t>
            </a:r>
            <a:endParaRPr lang="en-GB" sz="4000" dirty="0"/>
          </a:p>
        </p:txBody>
      </p:sp>
      <p:graphicFrame>
        <p:nvGraphicFramePr>
          <p:cNvPr id="2" name="Table 1"/>
          <p:cNvGraphicFramePr>
            <a:graphicFrameLocks noGrp="1"/>
          </p:cNvGraphicFramePr>
          <p:nvPr>
            <p:extLst/>
          </p:nvPr>
        </p:nvGraphicFramePr>
        <p:xfrm>
          <a:off x="251520" y="1086239"/>
          <a:ext cx="8568952" cy="5541264"/>
        </p:xfrm>
        <a:graphic>
          <a:graphicData uri="http://schemas.openxmlformats.org/drawingml/2006/table">
            <a:tbl>
              <a:tblPr firstRow="1" bandRow="1">
                <a:tableStyleId>{5C22544A-7EE6-4342-B048-85BDC9FD1C3A}</a:tableStyleId>
              </a:tblPr>
              <a:tblGrid>
                <a:gridCol w="2808312"/>
                <a:gridCol w="5760640"/>
              </a:tblGrid>
              <a:tr h="244305">
                <a:tc>
                  <a:txBody>
                    <a:bodyPr/>
                    <a:lstStyle/>
                    <a:p>
                      <a:r>
                        <a:rPr lang="en-GB" sz="1290" dirty="0" smtClean="0">
                          <a:latin typeface="Arial" panose="020B0604020202020204" pitchFamily="34" charset="0"/>
                          <a:cs typeface="Arial" panose="020B0604020202020204" pitchFamily="34" charset="0"/>
                        </a:rPr>
                        <a:t>Section</a:t>
                      </a:r>
                      <a:endParaRPr lang="en-GB" sz="1290" dirty="0">
                        <a:latin typeface="Arial" panose="020B0604020202020204" pitchFamily="34" charset="0"/>
                        <a:cs typeface="Arial" panose="020B0604020202020204" pitchFamily="34" charset="0"/>
                      </a:endParaRPr>
                    </a:p>
                  </a:txBody>
                  <a:tcPr/>
                </a:tc>
                <a:tc>
                  <a:txBody>
                    <a:bodyPr/>
                    <a:lstStyle/>
                    <a:p>
                      <a:r>
                        <a:rPr lang="en-GB" sz="1290" dirty="0" smtClean="0">
                          <a:latin typeface="Arial" panose="020B0604020202020204" pitchFamily="34" charset="0"/>
                          <a:cs typeface="Arial" panose="020B0604020202020204" pitchFamily="34" charset="0"/>
                        </a:rPr>
                        <a:t>Topics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a:pPr>
                      <a:r>
                        <a:rPr lang="en-US" sz="1290" dirty="0" smtClean="0">
                          <a:latin typeface="Arial" panose="020B0604020202020204" pitchFamily="34" charset="0"/>
                          <a:cs typeface="Arial" panose="020B0604020202020204" pitchFamily="34" charset="0"/>
                        </a:rPr>
                        <a:t>Basic economic problem: choice and the allocation of resources</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economic problem • factors of production • opportunity cost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resource allocation • choice • production possibility curves.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2"/>
                      </a:pPr>
                      <a:r>
                        <a:rPr lang="en-US" sz="1290" dirty="0" smtClean="0">
                          <a:latin typeface="Arial" panose="020B0604020202020204" pitchFamily="34" charset="0"/>
                          <a:cs typeface="Arial" panose="020B0604020202020204" pitchFamily="34" charset="0"/>
                        </a:rPr>
                        <a:t>The allocation of resources: how the market works; market failure</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market and mixed economic systems • demand and supply analysis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price elasticity • market failure • social and private costs and benefits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3"/>
                      </a:pPr>
                      <a:r>
                        <a:rPr lang="en-US" sz="1290" dirty="0" smtClean="0">
                          <a:latin typeface="Arial" panose="020B0604020202020204" pitchFamily="34" charset="0"/>
                          <a:cs typeface="Arial" panose="020B0604020202020204" pitchFamily="34" charset="0"/>
                        </a:rPr>
                        <a:t>The individual as producer, consumer and borrower</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functions of money • exchange • central banks, stock exchanges and commercial banks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labour market • motives for spending, saving and borrowing.</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4"/>
                      </a:pPr>
                      <a:r>
                        <a:rPr lang="en-US" sz="1290" dirty="0" smtClean="0">
                          <a:latin typeface="Arial" panose="020B0604020202020204" pitchFamily="34" charset="0"/>
                          <a:cs typeface="Arial" panose="020B0604020202020204" pitchFamily="34" charset="0"/>
                        </a:rPr>
                        <a:t>The private firm as producer and employer</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types and sizes of business organisation • demand for factors of production • costs and revenue • profit </a:t>
                      </a:r>
                      <a:r>
                        <a:rPr lang="en-US" sz="1290" dirty="0" err="1" smtClean="0">
                          <a:latin typeface="Arial" panose="020B0604020202020204" pitchFamily="34" charset="0"/>
                          <a:cs typeface="Arial" panose="020B0604020202020204" pitchFamily="34" charset="0"/>
                        </a:rPr>
                        <a:t>maximisation</a:t>
                      </a:r>
                      <a:r>
                        <a:rPr lang="en-US" sz="1290" dirty="0" smtClean="0">
                          <a:latin typeface="Arial" panose="020B0604020202020204" pitchFamily="34" charset="0"/>
                          <a:cs typeface="Arial" panose="020B0604020202020204" pitchFamily="34" charset="0"/>
                        </a:rPr>
                        <a:t> and other business goals • perfect competition • monopoly • advantages and disadvantages of increased scale.</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5"/>
                      </a:pPr>
                      <a:r>
                        <a:rPr lang="en-US" sz="1290" dirty="0" smtClean="0">
                          <a:latin typeface="Arial" panose="020B0604020202020204" pitchFamily="34" charset="0"/>
                          <a:cs typeface="Arial" panose="020B0604020202020204" pitchFamily="34" charset="0"/>
                        </a:rPr>
                        <a:t>Role of government in economy</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government as a producer and an employer • aims of government economic policy • fiscal, monetary and supply-side policies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types of taxation • possible policy conflicts • government’s influence on private producers.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6"/>
                      </a:pPr>
                      <a:r>
                        <a:rPr lang="en-GB" sz="1290" dirty="0" smtClean="0">
                          <a:latin typeface="Arial" panose="020B0604020202020204" pitchFamily="34" charset="0"/>
                          <a:cs typeface="Arial" panose="020B0604020202020204" pitchFamily="34" charset="0"/>
                        </a:rPr>
                        <a:t>Economic indicators</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price indices • inflation and deflation • employment and unemployment • GDP, economic growth and recession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GDP and other measures of living standards.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7"/>
                      </a:pPr>
                      <a:r>
                        <a:rPr lang="en-US" sz="1290" dirty="0" smtClean="0">
                          <a:latin typeface="Arial" panose="020B0604020202020204" pitchFamily="34" charset="0"/>
                          <a:cs typeface="Arial" panose="020B0604020202020204" pitchFamily="34" charset="0"/>
                        </a:rPr>
                        <a:t>Developed and developing economies: trends in production, population and living standards</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developed and developing countries • absolute and relative poverty • alleviating poverty • population growth • differences in living standards.</a:t>
                      </a:r>
                      <a:endParaRPr lang="en-GB" sz="1290" dirty="0">
                        <a:latin typeface="Arial" panose="020B0604020202020204" pitchFamily="34" charset="0"/>
                        <a:cs typeface="Arial" panose="020B0604020202020204" pitchFamily="34" charset="0"/>
                      </a:endParaRPr>
                    </a:p>
                  </a:txBody>
                  <a:tcPr/>
                </a:tc>
              </a:tr>
              <a:tr h="244305">
                <a:tc>
                  <a:txBody>
                    <a:bodyPr/>
                    <a:lstStyle/>
                    <a:p>
                      <a:pPr marL="228600" indent="-228600">
                        <a:buFont typeface="+mj-lt"/>
                        <a:buAutoNum type="arabicPeriod" startAt="8"/>
                      </a:pPr>
                      <a:r>
                        <a:rPr lang="en-GB" sz="1290" dirty="0" smtClean="0">
                          <a:latin typeface="Arial" panose="020B0604020202020204" pitchFamily="34" charset="0"/>
                          <a:cs typeface="Arial" panose="020B0604020202020204" pitchFamily="34" charset="0"/>
                        </a:rPr>
                        <a:t>International aspects</a:t>
                      </a:r>
                      <a:endParaRPr lang="en-GB" sz="1290" dirty="0">
                        <a:latin typeface="Arial" panose="020B0604020202020204" pitchFamily="34" charset="0"/>
                        <a:cs typeface="Arial" panose="020B0604020202020204" pitchFamily="34" charset="0"/>
                      </a:endParaRPr>
                    </a:p>
                  </a:txBody>
                  <a:tcPr/>
                </a:tc>
                <a:tc>
                  <a:txBody>
                    <a:bodyPr/>
                    <a:lstStyle/>
                    <a:p>
                      <a:r>
                        <a:rPr lang="en-US" sz="1290" dirty="0" smtClean="0">
                          <a:latin typeface="Arial" panose="020B0604020202020204" pitchFamily="34" charset="0"/>
                          <a:cs typeface="Arial" panose="020B0604020202020204" pitchFamily="34" charset="0"/>
                        </a:rPr>
                        <a:t>• specialisation • current account of the balance of payments • current account deficits and surpluses </a:t>
                      </a:r>
                      <a:br>
                        <a:rPr lang="en-US" sz="1290" dirty="0" smtClean="0">
                          <a:latin typeface="Arial" panose="020B0604020202020204" pitchFamily="34" charset="0"/>
                          <a:cs typeface="Arial" panose="020B0604020202020204" pitchFamily="34" charset="0"/>
                        </a:rPr>
                      </a:br>
                      <a:r>
                        <a:rPr lang="en-US" sz="1290" dirty="0" smtClean="0">
                          <a:latin typeface="Arial" panose="020B0604020202020204" pitchFamily="34" charset="0"/>
                          <a:cs typeface="Arial" panose="020B0604020202020204" pitchFamily="34" charset="0"/>
                        </a:rPr>
                        <a:t>• exchange rate fluctuations • protectionism and free trade.</a:t>
                      </a:r>
                      <a:endParaRPr lang="en-GB" sz="129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292591842"/>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847755"/>
          </a:xfrm>
          <a:prstGeom prst="rect">
            <a:avLst/>
          </a:prstGeom>
        </p:spPr>
        <p:txBody>
          <a:bodyPr wrap="square">
            <a:spAutoFit/>
          </a:bodyPr>
          <a:lstStyle/>
          <a:p>
            <a:pPr>
              <a:buClr>
                <a:srgbClr val="00B050"/>
              </a:buClr>
              <a:tabLst>
                <a:tab pos="8332788" algn="r"/>
              </a:tabLst>
            </a:pPr>
            <a:r>
              <a:rPr lang="en-US" sz="2180" b="1" dirty="0">
                <a:solidFill>
                  <a:srgbClr val="C00000"/>
                </a:solidFill>
              </a:rPr>
              <a:t>Exam practice</a:t>
            </a:r>
          </a:p>
          <a:p>
            <a:pPr marL="457200" indent="-457200">
              <a:buClr>
                <a:srgbClr val="00B050"/>
              </a:buClr>
              <a:buFont typeface="+mj-lt"/>
              <a:buAutoNum type="arabicPeriod"/>
              <a:tabLst>
                <a:tab pos="8332788" algn="r"/>
              </a:tabLst>
            </a:pPr>
            <a:r>
              <a:rPr lang="en-US" sz="2180" dirty="0" smtClean="0"/>
              <a:t>Explain </a:t>
            </a:r>
            <a:r>
              <a:rPr lang="en-US" sz="2180" dirty="0"/>
              <a:t>how the concept of specialisation can explain why nations trade </a:t>
            </a:r>
            <a:r>
              <a:rPr lang="en-US" sz="2180" dirty="0" smtClean="0"/>
              <a:t>with each </a:t>
            </a:r>
            <a:r>
              <a:rPr lang="en-US" sz="2180" dirty="0"/>
              <a:t>other. </a:t>
            </a:r>
            <a:r>
              <a:rPr lang="en-US" sz="2180" dirty="0" smtClean="0"/>
              <a:t>	[4]</a:t>
            </a:r>
            <a:br>
              <a:rPr lang="en-US" sz="2180" dirty="0" smtClean="0"/>
            </a:br>
            <a:r>
              <a:rPr lang="en-US" sz="2180" dirty="0" smtClean="0"/>
              <a:t>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180" dirty="0"/>
          </a:p>
          <a:p>
            <a:pPr marL="457200" indent="-457200">
              <a:buClr>
                <a:srgbClr val="00B050"/>
              </a:buClr>
              <a:buFont typeface="+mj-lt"/>
              <a:buAutoNum type="arabicPeriod"/>
              <a:tabLst>
                <a:tab pos="8332788" algn="r"/>
              </a:tabLst>
            </a:pPr>
            <a:r>
              <a:rPr lang="en-US" sz="2180" dirty="0" smtClean="0"/>
              <a:t>'</a:t>
            </a:r>
            <a:r>
              <a:rPr lang="en-US" sz="2180" i="1" dirty="0" smtClean="0"/>
              <a:t>Specialisation </a:t>
            </a:r>
            <a:r>
              <a:rPr lang="en-US" sz="2180" i="1" dirty="0"/>
              <a:t>in international trade always benefits nations.</a:t>
            </a:r>
            <a:r>
              <a:rPr lang="en-US" sz="2180" dirty="0"/>
              <a:t>' Discuss </a:t>
            </a:r>
            <a:r>
              <a:rPr lang="en-US" sz="2180" dirty="0" smtClean="0"/>
              <a:t>this statement</a:t>
            </a:r>
            <a:r>
              <a:rPr lang="en-US" sz="2180" dirty="0"/>
              <a:t>. </a:t>
            </a:r>
            <a:r>
              <a:rPr lang="en-US" sz="2180" dirty="0" smtClean="0"/>
              <a:t>	[6]</a:t>
            </a:r>
            <a:br>
              <a:rPr lang="en-US" sz="2180" dirty="0" smtClean="0"/>
            </a:br>
            <a:r>
              <a:rPr lang="en-US" sz="218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180" dirty="0"/>
          </a:p>
        </p:txBody>
      </p:sp>
      <p:sp>
        <p:nvSpPr>
          <p:cNvPr id="8" name="Title 2"/>
          <p:cNvSpPr>
            <a:spLocks noGrp="1"/>
          </p:cNvSpPr>
          <p:nvPr>
            <p:ph type="title"/>
          </p:nvPr>
        </p:nvSpPr>
        <p:spPr>
          <a:xfrm>
            <a:off x="70266" y="72008"/>
            <a:ext cx="8859452" cy="548680"/>
          </a:xfrm>
        </p:spPr>
        <p:txBody>
          <a:bodyPr>
            <a:noAutofit/>
          </a:bodyPr>
          <a:lstStyle/>
          <a:p>
            <a:r>
              <a:rPr lang="en-US" sz="4000" dirty="0"/>
              <a:t>P8.1 – </a:t>
            </a:r>
            <a:r>
              <a:rPr lang="en-US" sz="4000" dirty="0" smtClean="0"/>
              <a:t>Specialisation - Benefits</a:t>
            </a:r>
            <a:endParaRPr lang="en-GB" sz="4000" dirty="0"/>
          </a:p>
        </p:txBody>
      </p:sp>
    </p:spTree>
    <p:extLst>
      <p:ext uri="{BB962C8B-B14F-4D97-AF65-F5344CB8AC3E}">
        <p14:creationId xmlns:p14="http://schemas.microsoft.com/office/powerpoint/2010/main" val="2365821124"/>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47700"/>
          </a:xfrm>
          <a:prstGeom prst="rect">
            <a:avLst/>
          </a:prstGeom>
        </p:spPr>
        <p:txBody>
          <a:bodyPr wrap="square">
            <a:spAutoFit/>
          </a:bodyPr>
          <a:lstStyle/>
          <a:p>
            <a:pPr>
              <a:buClr>
                <a:srgbClr val="00B050"/>
              </a:buClr>
            </a:pPr>
            <a:r>
              <a:rPr lang="en-US" sz="1900" b="1" dirty="0">
                <a:solidFill>
                  <a:srgbClr val="C00000"/>
                </a:solidFill>
              </a:rPr>
              <a:t>Disadvantages of specialisation</a:t>
            </a:r>
          </a:p>
          <a:p>
            <a:pPr marL="361950" indent="-361950">
              <a:buClr>
                <a:srgbClr val="00B050"/>
              </a:buClr>
              <a:buFont typeface="Wingdings 3" panose="05040102010807070707" pitchFamily="18" charset="2"/>
              <a:buChar char=""/>
            </a:pPr>
            <a:r>
              <a:rPr lang="en-US" sz="1900" dirty="0"/>
              <a:t>The benefits and disadvantages of specialisation for the individual are covered </a:t>
            </a:r>
            <a:r>
              <a:rPr lang="en-US" sz="1900" dirty="0" smtClean="0"/>
              <a:t>in Chapter </a:t>
            </a:r>
            <a:r>
              <a:rPr lang="en-US" sz="1900" dirty="0"/>
              <a:t>7. Despite the potential benefits of regional and national specialisation, there</a:t>
            </a:r>
          </a:p>
          <a:p>
            <a:pPr marL="361950" indent="-361950">
              <a:buClr>
                <a:srgbClr val="00B050"/>
              </a:buClr>
              <a:buFont typeface="Wingdings 3" panose="05040102010807070707" pitchFamily="18" charset="2"/>
              <a:buChar char=""/>
            </a:pPr>
            <a:r>
              <a:rPr lang="en-US" sz="1900" dirty="0"/>
              <a:t>are several drawbacks.</a:t>
            </a:r>
          </a:p>
          <a:p>
            <a:pPr marL="723900" indent="-361950">
              <a:buClr>
                <a:srgbClr val="00B050"/>
              </a:buClr>
              <a:buFont typeface="Wingdings" panose="05000000000000000000" pitchFamily="2" charset="2"/>
              <a:buChar char="§"/>
            </a:pPr>
            <a:r>
              <a:rPr lang="en-US" sz="1900" b="1" dirty="0" err="1" smtClean="0">
                <a:solidFill>
                  <a:srgbClr val="FF0000"/>
                </a:solidFill>
              </a:rPr>
              <a:t>Overspecialisation</a:t>
            </a:r>
            <a:r>
              <a:rPr lang="en-US" sz="1900" b="1" dirty="0" smtClean="0">
                <a:solidFill>
                  <a:srgbClr val="FF0000"/>
                </a:solidFill>
              </a:rPr>
              <a:t> </a:t>
            </a:r>
            <a:r>
              <a:rPr lang="en-US" sz="1900" dirty="0"/>
              <a:t>in a region can cause structural and regional </a:t>
            </a:r>
            <a:r>
              <a:rPr lang="en-US" sz="1900" dirty="0" smtClean="0"/>
              <a:t>unemployment (see </a:t>
            </a:r>
            <a:r>
              <a:rPr lang="en-US" sz="1900" dirty="0"/>
              <a:t>Chapter 19). The Full Monty, the highest grossing British movie, which </a:t>
            </a:r>
            <a:r>
              <a:rPr lang="en-US" sz="1900" dirty="0" smtClean="0"/>
              <a:t>cost only </a:t>
            </a:r>
            <a:r>
              <a:rPr lang="en-US" sz="1900" dirty="0"/>
              <a:t>$3.5 million to produce but made over $250 million at the box office, </a:t>
            </a:r>
            <a:r>
              <a:rPr lang="en-US" sz="1900" dirty="0" smtClean="0"/>
              <a:t>was about six </a:t>
            </a:r>
            <a:r>
              <a:rPr lang="en-US" sz="1900" dirty="0"/>
              <a:t>unemployed men in Sheffield, UK, which used to be a major </a:t>
            </a:r>
            <a:r>
              <a:rPr lang="en-US" sz="1900" dirty="0" smtClean="0"/>
              <a:t>producer of </a:t>
            </a:r>
            <a:r>
              <a:rPr lang="en-US" sz="1900" dirty="0"/>
              <a:t>steel. Although the film was produced as a comedy, it featured some </a:t>
            </a:r>
            <a:r>
              <a:rPr lang="en-US" sz="1900" dirty="0" smtClean="0"/>
              <a:t>key consequences </a:t>
            </a:r>
            <a:r>
              <a:rPr lang="en-US" sz="1900" dirty="0"/>
              <a:t>of the collapse of steel production in the UK, such as </a:t>
            </a:r>
            <a:r>
              <a:rPr lang="en-US" sz="1900" dirty="0" smtClean="0"/>
              <a:t>regional unemployment</a:t>
            </a:r>
            <a:r>
              <a:rPr lang="en-US" sz="1900" dirty="0"/>
              <a:t>, stress, depression and suicide.</a:t>
            </a:r>
          </a:p>
          <a:p>
            <a:pPr marL="723900" indent="-361950">
              <a:buClr>
                <a:srgbClr val="00B050"/>
              </a:buClr>
              <a:buFont typeface="Wingdings" panose="05000000000000000000" pitchFamily="2" charset="2"/>
              <a:buChar char="§"/>
            </a:pPr>
            <a:r>
              <a:rPr lang="en-US" sz="1900" dirty="0"/>
              <a:t>Countries that </a:t>
            </a:r>
            <a:r>
              <a:rPr lang="en-US" sz="1900" dirty="0" smtClean="0"/>
              <a:t>overspecialise </a:t>
            </a:r>
            <a:r>
              <a:rPr lang="en-US" sz="1900" dirty="0"/>
              <a:t>also suffer the most during an </a:t>
            </a:r>
            <a:r>
              <a:rPr lang="en-US" sz="1900" dirty="0" smtClean="0"/>
              <a:t>economic downturn</a:t>
            </a:r>
            <a:r>
              <a:rPr lang="en-US" sz="1900" dirty="0"/>
              <a:t>, as they do not have a variety of goods and services that they can </a:t>
            </a:r>
            <a:r>
              <a:rPr lang="en-US" sz="1900" dirty="0" smtClean="0"/>
              <a:t>rely on </a:t>
            </a:r>
            <a:r>
              <a:rPr lang="en-US" sz="1900" dirty="0"/>
              <a:t>to survive. For example, Liberia is highly dependent on its </a:t>
            </a:r>
            <a:r>
              <a:rPr lang="en-US" sz="1900" dirty="0" smtClean="0"/>
              <a:t>agricultural output, which </a:t>
            </a:r>
            <a:r>
              <a:rPr lang="en-US" sz="1900" dirty="0"/>
              <a:t>accounts for around </a:t>
            </a:r>
            <a:r>
              <a:rPr lang="en-US" sz="1900" dirty="0" smtClean="0"/>
              <a:t>61% </a:t>
            </a:r>
            <a:r>
              <a:rPr lang="en-US" sz="1900" dirty="0"/>
              <a:t>of its GDP. Adverse weather </a:t>
            </a:r>
            <a:r>
              <a:rPr lang="en-US" sz="1900" dirty="0" smtClean="0"/>
              <a:t>conditions could </a:t>
            </a:r>
            <a:r>
              <a:rPr lang="en-US" sz="1900" dirty="0"/>
              <a:t>wipe out much of its agricultural production, thus severely harming </a:t>
            </a:r>
            <a:r>
              <a:rPr lang="en-US" sz="1900" dirty="0" smtClean="0"/>
              <a:t>the economy.</a:t>
            </a:r>
            <a:endParaRPr lang="en-US" sz="1900" dirty="0"/>
          </a:p>
        </p:txBody>
      </p:sp>
      <p:sp>
        <p:nvSpPr>
          <p:cNvPr id="8" name="Title 2"/>
          <p:cNvSpPr>
            <a:spLocks noGrp="1"/>
          </p:cNvSpPr>
          <p:nvPr>
            <p:ph type="title"/>
          </p:nvPr>
        </p:nvSpPr>
        <p:spPr>
          <a:xfrm>
            <a:off x="70266" y="72008"/>
            <a:ext cx="8859452" cy="548680"/>
          </a:xfrm>
        </p:spPr>
        <p:txBody>
          <a:bodyPr>
            <a:noAutofit/>
          </a:bodyPr>
          <a:lstStyle/>
          <a:p>
            <a:r>
              <a:rPr lang="en-US" sz="3800" dirty="0"/>
              <a:t>P8.1 – </a:t>
            </a:r>
            <a:r>
              <a:rPr lang="en-US" sz="3800" dirty="0" smtClean="0"/>
              <a:t>Specialisation - Disadvantages</a:t>
            </a:r>
            <a:endParaRPr lang="en-GB" sz="3800" dirty="0"/>
          </a:p>
        </p:txBody>
      </p:sp>
    </p:spTree>
    <p:extLst>
      <p:ext uri="{BB962C8B-B14F-4D97-AF65-F5344CB8AC3E}">
        <p14:creationId xmlns:p14="http://schemas.microsoft.com/office/powerpoint/2010/main" val="301098587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6048673" cy="5755422"/>
          </a:xfrm>
          <a:prstGeom prst="rect">
            <a:avLst/>
          </a:prstGeom>
        </p:spPr>
        <p:txBody>
          <a:bodyPr wrap="square">
            <a:spAutoFit/>
          </a:bodyPr>
          <a:lstStyle/>
          <a:p>
            <a:pPr marL="361950" indent="-361950">
              <a:buClr>
                <a:srgbClr val="00B050"/>
              </a:buClr>
            </a:pPr>
            <a:r>
              <a:rPr lang="en-US" sz="2300" b="1" dirty="0">
                <a:solidFill>
                  <a:srgbClr val="C00000"/>
                </a:solidFill>
              </a:rPr>
              <a:t>Disadvantages of specialisation</a:t>
            </a:r>
          </a:p>
          <a:p>
            <a:pPr marL="361950" indent="-361950">
              <a:buClr>
                <a:srgbClr val="00B050"/>
              </a:buClr>
              <a:buFont typeface="Wingdings" panose="05000000000000000000" pitchFamily="2" charset="2"/>
              <a:buChar char="§"/>
            </a:pPr>
            <a:r>
              <a:rPr lang="en-US" sz="2300" b="1" dirty="0" smtClean="0">
                <a:solidFill>
                  <a:srgbClr val="FF0000"/>
                </a:solidFill>
              </a:rPr>
              <a:t>High labour </a:t>
            </a:r>
            <a:r>
              <a:rPr lang="en-US" sz="2300" b="1" dirty="0">
                <a:solidFill>
                  <a:srgbClr val="FF0000"/>
                </a:solidFill>
              </a:rPr>
              <a:t>turnover </a:t>
            </a:r>
            <a:r>
              <a:rPr lang="en-US" sz="2300" dirty="0"/>
              <a:t>occurs </a:t>
            </a:r>
            <a:r>
              <a:rPr lang="en-US" sz="2300" dirty="0" smtClean="0"/>
              <a:t>if lots of workers </a:t>
            </a:r>
            <a:r>
              <a:rPr lang="en-US" sz="2300" dirty="0"/>
              <a:t>choose to </a:t>
            </a:r>
            <a:r>
              <a:rPr lang="en-US" sz="2300" dirty="0" smtClean="0"/>
              <a:t>leave </a:t>
            </a:r>
            <a:r>
              <a:rPr lang="en-US" sz="2300" dirty="0"/>
              <a:t>their jobs </a:t>
            </a:r>
            <a:r>
              <a:rPr lang="en-US" sz="2300" dirty="0" smtClean="0"/>
              <a:t>in search </a:t>
            </a:r>
            <a:r>
              <a:rPr lang="en-US" sz="2300" dirty="0"/>
              <a:t>of more challenging and less boring ones. In a country that has a </a:t>
            </a:r>
            <a:r>
              <a:rPr lang="en-US" sz="2300" dirty="0" smtClean="0"/>
              <a:t>labour turnover </a:t>
            </a:r>
            <a:r>
              <a:rPr lang="en-US" sz="2300" dirty="0"/>
              <a:t>rate of </a:t>
            </a:r>
            <a:r>
              <a:rPr lang="en-US" sz="2300" dirty="0" smtClean="0"/>
              <a:t>12.5%, </a:t>
            </a:r>
            <a:r>
              <a:rPr lang="en-US" sz="2300" dirty="0"/>
              <a:t>one worker in </a:t>
            </a:r>
            <a:r>
              <a:rPr lang="en-US" sz="2300" dirty="0" smtClean="0"/>
              <a:t>every </a:t>
            </a:r>
            <a:r>
              <a:rPr lang="en-US" sz="2300" dirty="0"/>
              <a:t>eight changes jobs each year.</a:t>
            </a:r>
          </a:p>
          <a:p>
            <a:pPr marL="361950" indent="-361950">
              <a:buClr>
                <a:srgbClr val="00B050"/>
              </a:buClr>
              <a:buFont typeface="Wingdings" panose="05000000000000000000" pitchFamily="2" charset="2"/>
              <a:buChar char="§"/>
            </a:pPr>
            <a:r>
              <a:rPr lang="en-US" sz="2300" dirty="0"/>
              <a:t>The higher this rate, the more expensive it is for the economy, as firms have </a:t>
            </a:r>
            <a:r>
              <a:rPr lang="en-US" sz="2300" dirty="0" smtClean="0"/>
              <a:t>to continually </a:t>
            </a:r>
            <a:r>
              <a:rPr lang="en-US" sz="2300" dirty="0"/>
              <a:t>hire and train workers. Industries that suffer from high </a:t>
            </a:r>
            <a:r>
              <a:rPr lang="en-US" sz="2300" dirty="0" smtClean="0"/>
              <a:t>labour turnover </a:t>
            </a:r>
            <a:r>
              <a:rPr lang="en-US" sz="2300" dirty="0"/>
              <a:t>tend to pay low wages to low-skilled workers, such as those working </a:t>
            </a:r>
            <a:r>
              <a:rPr lang="en-US" sz="2300" dirty="0" smtClean="0"/>
              <a:t>in call </a:t>
            </a:r>
            <a:r>
              <a:rPr lang="en-US" sz="2300" dirty="0" err="1"/>
              <a:t>centres</a:t>
            </a:r>
            <a:r>
              <a:rPr lang="en-US" sz="2300" dirty="0"/>
              <a:t>, retailing, catering (including fast-food restaurants), </a:t>
            </a:r>
            <a:r>
              <a:rPr lang="en-US" sz="2300" dirty="0" smtClean="0"/>
              <a:t>supermarkets and </a:t>
            </a:r>
            <a:r>
              <a:rPr lang="en-US" sz="2300" dirty="0"/>
              <a:t>hotels</a:t>
            </a:r>
            <a:r>
              <a:rPr lang="en-US" sz="2300" dirty="0" smtClean="0"/>
              <a:t>.</a:t>
            </a:r>
            <a:endParaRPr lang="en-US" sz="2300" dirty="0"/>
          </a:p>
        </p:txBody>
      </p:sp>
      <p:sp>
        <p:nvSpPr>
          <p:cNvPr id="8" name="Title 2"/>
          <p:cNvSpPr>
            <a:spLocks noGrp="1"/>
          </p:cNvSpPr>
          <p:nvPr>
            <p:ph type="title"/>
          </p:nvPr>
        </p:nvSpPr>
        <p:spPr>
          <a:xfrm>
            <a:off x="70266" y="72008"/>
            <a:ext cx="8859452" cy="548680"/>
          </a:xfrm>
        </p:spPr>
        <p:txBody>
          <a:bodyPr>
            <a:noAutofit/>
          </a:bodyPr>
          <a:lstStyle/>
          <a:p>
            <a:r>
              <a:rPr lang="en-US" sz="3800" dirty="0"/>
              <a:t>P8.1 – </a:t>
            </a:r>
            <a:r>
              <a:rPr lang="en-US" sz="3800" dirty="0" smtClean="0"/>
              <a:t>Specialisation - Disadvantages</a:t>
            </a:r>
            <a:endParaRPr lang="en-GB" sz="3800" dirty="0"/>
          </a:p>
        </p:txBody>
      </p:sp>
    </p:spTree>
    <p:extLst>
      <p:ext uri="{BB962C8B-B14F-4D97-AF65-F5344CB8AC3E}">
        <p14:creationId xmlns:p14="http://schemas.microsoft.com/office/powerpoint/2010/main" val="4114184512"/>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5902389" cy="5493812"/>
          </a:xfrm>
          <a:prstGeom prst="rect">
            <a:avLst/>
          </a:prstGeom>
        </p:spPr>
        <p:txBody>
          <a:bodyPr wrap="square">
            <a:spAutoFit/>
          </a:bodyPr>
          <a:lstStyle/>
          <a:p>
            <a:pPr marL="361950" indent="-361950">
              <a:buClr>
                <a:srgbClr val="00B050"/>
              </a:buClr>
            </a:pPr>
            <a:r>
              <a:rPr lang="en-US" sz="1950" b="1" dirty="0">
                <a:solidFill>
                  <a:srgbClr val="C00000"/>
                </a:solidFill>
              </a:rPr>
              <a:t>Disadvantages of specialisation</a:t>
            </a:r>
          </a:p>
          <a:p>
            <a:pPr marL="361950" indent="-361950">
              <a:buClr>
                <a:srgbClr val="00B050"/>
              </a:buClr>
              <a:buFont typeface="Wingdings" panose="05000000000000000000" pitchFamily="2" charset="2"/>
              <a:buChar char="§"/>
            </a:pPr>
            <a:r>
              <a:rPr lang="en-US" sz="1950" b="1" dirty="0" smtClean="0">
                <a:solidFill>
                  <a:srgbClr val="FF0000"/>
                </a:solidFill>
              </a:rPr>
              <a:t>Low </a:t>
            </a:r>
            <a:r>
              <a:rPr lang="en-US" sz="1950" b="1" dirty="0">
                <a:solidFill>
                  <a:srgbClr val="FF0000"/>
                </a:solidFill>
              </a:rPr>
              <a:t>labour mobility </a:t>
            </a:r>
            <a:r>
              <a:rPr lang="en-US" sz="1950" dirty="0"/>
              <a:t>- </a:t>
            </a:r>
            <a:r>
              <a:rPr lang="en-US" sz="1950" dirty="0" smtClean="0"/>
              <a:t>Low-skilled and </a:t>
            </a:r>
            <a:r>
              <a:rPr lang="en-US" sz="1950" dirty="0"/>
              <a:t>poorly paid workers tend </a:t>
            </a:r>
            <a:r>
              <a:rPr lang="en-US" sz="1950" dirty="0" smtClean="0"/>
              <a:t>to receive </a:t>
            </a:r>
            <a:r>
              <a:rPr lang="en-US" sz="1950" dirty="0"/>
              <a:t>little training, so they </a:t>
            </a:r>
            <a:r>
              <a:rPr lang="en-US" sz="1950" dirty="0" smtClean="0"/>
              <a:t>may not develop </a:t>
            </a:r>
            <a:r>
              <a:rPr lang="en-US" sz="1950" dirty="0"/>
              <a:t>the necessary skills </a:t>
            </a:r>
            <a:r>
              <a:rPr lang="en-US" sz="1950" dirty="0" smtClean="0"/>
              <a:t>to find </a:t>
            </a:r>
            <a:r>
              <a:rPr lang="en-US" sz="1950" dirty="0"/>
              <a:t>alternative jobs. Again, this </a:t>
            </a:r>
            <a:r>
              <a:rPr lang="en-US" sz="1950" dirty="0" smtClean="0"/>
              <a:t>can lead </a:t>
            </a:r>
            <a:r>
              <a:rPr lang="en-US" sz="1950" dirty="0"/>
              <a:t>to structural unemployment.</a:t>
            </a:r>
          </a:p>
          <a:p>
            <a:pPr marL="361950" indent="-361950">
              <a:buClr>
                <a:srgbClr val="00B050"/>
              </a:buClr>
              <a:buFont typeface="Wingdings" panose="05000000000000000000" pitchFamily="2" charset="2"/>
              <a:buChar char="§"/>
            </a:pPr>
            <a:r>
              <a:rPr lang="en-US" sz="1950" dirty="0" smtClean="0"/>
              <a:t>Highly </a:t>
            </a:r>
            <a:r>
              <a:rPr lang="en-US" sz="1950" dirty="0"/>
              <a:t>skilled workers, such </a:t>
            </a:r>
            <a:r>
              <a:rPr lang="en-US" sz="1950" dirty="0" smtClean="0"/>
              <a:t>as pilots</a:t>
            </a:r>
            <a:r>
              <a:rPr lang="en-US" sz="1950" dirty="0"/>
              <a:t>, demists, software </a:t>
            </a:r>
            <a:r>
              <a:rPr lang="en-US" sz="1950" dirty="0" smtClean="0"/>
              <a:t>developers, financial </a:t>
            </a:r>
            <a:r>
              <a:rPr lang="en-US" sz="1950" dirty="0"/>
              <a:t>advisers and attorneys </a:t>
            </a:r>
            <a:r>
              <a:rPr lang="en-US" sz="1950" dirty="0" smtClean="0"/>
              <a:t>can also </a:t>
            </a:r>
            <a:r>
              <a:rPr lang="en-US" sz="1950" dirty="0"/>
              <a:t>find it extremely difficult </a:t>
            </a:r>
            <a:r>
              <a:rPr lang="en-US" sz="1950" dirty="0" smtClean="0"/>
              <a:t>to change </a:t>
            </a:r>
            <a:r>
              <a:rPr lang="en-US" sz="1950" dirty="0"/>
              <a:t>to </a:t>
            </a:r>
            <a:r>
              <a:rPr lang="en-US" sz="1950" dirty="0" smtClean="0"/>
              <a:t>alterative </a:t>
            </a:r>
            <a:r>
              <a:rPr lang="en-US" sz="1950" dirty="0"/>
              <a:t>professions </a:t>
            </a:r>
            <a:r>
              <a:rPr lang="en-US" sz="1950" dirty="0" smtClean="0"/>
              <a:t>and careers</a:t>
            </a:r>
            <a:r>
              <a:rPr lang="en-US" sz="1950" dirty="0"/>
              <a:t>.</a:t>
            </a:r>
          </a:p>
          <a:p>
            <a:pPr marL="361950" indent="-361950">
              <a:buClr>
                <a:srgbClr val="00B050"/>
              </a:buClr>
              <a:buFont typeface="Wingdings" panose="05000000000000000000" pitchFamily="2" charset="2"/>
              <a:buChar char="§"/>
            </a:pPr>
            <a:r>
              <a:rPr lang="en-US" sz="1950" dirty="0"/>
              <a:t>Job specialisation also </a:t>
            </a:r>
            <a:r>
              <a:rPr lang="en-US" sz="1950" dirty="0" smtClean="0"/>
              <a:t>makes cross-functional </a:t>
            </a:r>
            <a:r>
              <a:rPr lang="en-US" sz="1950" dirty="0"/>
              <a:t>training </a:t>
            </a:r>
            <a:r>
              <a:rPr lang="en-US" sz="1950" dirty="0" smtClean="0"/>
              <a:t>difficult - </a:t>
            </a:r>
            <a:r>
              <a:rPr lang="en-US" sz="1950" dirty="0"/>
              <a:t>in other words, workers </a:t>
            </a:r>
            <a:r>
              <a:rPr lang="en-US" sz="1950" dirty="0" smtClean="0"/>
              <a:t>only have </a:t>
            </a:r>
            <a:r>
              <a:rPr lang="en-US" sz="1950" dirty="0"/>
              <a:t>a narrow understanding </a:t>
            </a:r>
            <a:r>
              <a:rPr lang="en-US" sz="1950" dirty="0" smtClean="0"/>
              <a:t>of the </a:t>
            </a:r>
            <a:r>
              <a:rPr lang="en-US" sz="1950" dirty="0"/>
              <a:t>overall business. By </a:t>
            </a:r>
            <a:r>
              <a:rPr lang="en-US" sz="1950" dirty="0" smtClean="0"/>
              <a:t>contrast, cross-functional </a:t>
            </a:r>
            <a:r>
              <a:rPr lang="en-US" sz="1950" dirty="0"/>
              <a:t>training </a:t>
            </a:r>
            <a:r>
              <a:rPr lang="en-US" sz="1950" dirty="0" smtClean="0"/>
              <a:t>would help </a:t>
            </a:r>
            <a:r>
              <a:rPr lang="en-US" sz="1950" dirty="0"/>
              <a:t>to make workers more </a:t>
            </a:r>
            <a:r>
              <a:rPr lang="en-US" sz="1950" dirty="0" smtClean="0"/>
              <a:t>versatile and </a:t>
            </a:r>
            <a:r>
              <a:rPr lang="en-US" sz="1950" dirty="0"/>
              <a:t>expand their skills. This </a:t>
            </a:r>
            <a:r>
              <a:rPr lang="en-US" sz="1950" dirty="0" smtClean="0"/>
              <a:t>lack of labour </a:t>
            </a:r>
            <a:r>
              <a:rPr lang="en-US" sz="1950" dirty="0"/>
              <a:t>market flexibility </a:t>
            </a:r>
            <a:r>
              <a:rPr lang="en-US" sz="1950" dirty="0" smtClean="0"/>
              <a:t>can reduce </a:t>
            </a:r>
            <a:r>
              <a:rPr lang="en-US" sz="1950" dirty="0"/>
              <a:t>the economic efficiency </a:t>
            </a:r>
            <a:r>
              <a:rPr lang="en-US" sz="1950" dirty="0" smtClean="0"/>
              <a:t>and international </a:t>
            </a:r>
            <a:r>
              <a:rPr lang="en-US" sz="1950" dirty="0"/>
              <a:t>competitiveness of </a:t>
            </a:r>
            <a:r>
              <a:rPr lang="en-US" sz="1950" dirty="0" smtClean="0"/>
              <a:t>the country</a:t>
            </a:r>
            <a:r>
              <a:rPr lang="en-US" sz="1950" dirty="0"/>
              <a:t>.</a:t>
            </a:r>
          </a:p>
        </p:txBody>
      </p:sp>
      <p:sp>
        <p:nvSpPr>
          <p:cNvPr id="8" name="Title 2"/>
          <p:cNvSpPr>
            <a:spLocks noGrp="1"/>
          </p:cNvSpPr>
          <p:nvPr>
            <p:ph type="title"/>
          </p:nvPr>
        </p:nvSpPr>
        <p:spPr>
          <a:xfrm>
            <a:off x="70266" y="72008"/>
            <a:ext cx="8859452" cy="548680"/>
          </a:xfrm>
        </p:spPr>
        <p:txBody>
          <a:bodyPr>
            <a:noAutofit/>
          </a:bodyPr>
          <a:lstStyle/>
          <a:p>
            <a:r>
              <a:rPr lang="en-US" sz="3800" dirty="0"/>
              <a:t>P8.1 – </a:t>
            </a:r>
            <a:r>
              <a:rPr lang="en-US" sz="3800" dirty="0" smtClean="0"/>
              <a:t>Specialisation - Disadvantages</a:t>
            </a:r>
            <a:endParaRPr lang="en-GB" sz="3800" dirty="0"/>
          </a:p>
        </p:txBody>
      </p:sp>
      <p:sp>
        <p:nvSpPr>
          <p:cNvPr id="2" name="Rectangle 1"/>
          <p:cNvSpPr/>
          <p:nvPr/>
        </p:nvSpPr>
        <p:spPr>
          <a:xfrm>
            <a:off x="6156176" y="2945556"/>
            <a:ext cx="2664296" cy="1923604"/>
          </a:xfrm>
          <a:prstGeom prst="rect">
            <a:avLst/>
          </a:prstGeom>
        </p:spPr>
        <p:txBody>
          <a:bodyPr wrap="square">
            <a:spAutoFit/>
          </a:bodyPr>
          <a:lstStyle/>
          <a:p>
            <a:r>
              <a:rPr lang="en-GB" sz="1700" dirty="0" smtClean="0"/>
              <a:t>Staffordshire used to have a thriving pottery industry (another example of over specialisation) –now the area is full of derelict factories</a:t>
            </a:r>
            <a:endParaRPr lang="en-GB" sz="1700" dirty="0"/>
          </a:p>
        </p:txBody>
      </p:sp>
      <p:pic>
        <p:nvPicPr>
          <p:cNvPr id="3074" name="Picture 2" descr="Image result for staffordshire empty pottery factory"/>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92" b="11070"/>
          <a:stretch/>
        </p:blipFill>
        <p:spPr bwMode="auto">
          <a:xfrm>
            <a:off x="6156176" y="4831327"/>
            <a:ext cx="2664295" cy="185145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staffordshire empty pottery facto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1062989"/>
            <a:ext cx="2666564" cy="1901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1666688"/>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256</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262979"/>
          </a:xfrm>
          <a:prstGeom prst="rect">
            <a:avLst/>
          </a:prstGeom>
        </p:spPr>
        <p:txBody>
          <a:bodyPr wrap="square">
            <a:spAutoFit/>
          </a:bodyPr>
          <a:lstStyle/>
          <a:p>
            <a:pPr marL="361950" indent="-361950">
              <a:buClr>
                <a:srgbClr val="00B050"/>
              </a:buClr>
            </a:pPr>
            <a:r>
              <a:rPr lang="en-US" sz="2100" b="1" dirty="0">
                <a:solidFill>
                  <a:srgbClr val="C00000"/>
                </a:solidFill>
              </a:rPr>
              <a:t>Disadvantages of specialisation</a:t>
            </a:r>
          </a:p>
          <a:p>
            <a:pPr marL="361950" indent="-361950">
              <a:buClr>
                <a:srgbClr val="00B050"/>
              </a:buClr>
              <a:buFont typeface="Wingdings" panose="05000000000000000000" pitchFamily="2" charset="2"/>
              <a:buChar char="§"/>
            </a:pPr>
            <a:r>
              <a:rPr lang="en-US" sz="2100" b="1" dirty="0">
                <a:solidFill>
                  <a:srgbClr val="FF0000"/>
                </a:solidFill>
              </a:rPr>
              <a:t>Lack of variety for consumers</a:t>
            </a:r>
            <a:r>
              <a:rPr lang="en-US" sz="2100" dirty="0"/>
              <a:t>~ Specialisation often leads to </a:t>
            </a:r>
            <a:r>
              <a:rPr lang="en-US" sz="2100" dirty="0" err="1" smtClean="0"/>
              <a:t>standardised</a:t>
            </a:r>
            <a:r>
              <a:rPr lang="en-US" sz="2100" dirty="0" smtClean="0"/>
              <a:t>, mass-produced </a:t>
            </a:r>
            <a:r>
              <a:rPr lang="en-US" sz="2100" dirty="0"/>
              <a:t>goods. An example is Foxconn, which manufactures the </a:t>
            </a:r>
            <a:r>
              <a:rPr lang="en-US" sz="2100" dirty="0" smtClean="0"/>
              <a:t>iPhone and </a:t>
            </a:r>
            <a:r>
              <a:rPr lang="en-US" sz="2100" dirty="0"/>
              <a:t>iPad for Apple. These </a:t>
            </a:r>
            <a:r>
              <a:rPr lang="en-US" sz="2100" dirty="0" smtClean="0"/>
              <a:t>devices lack </a:t>
            </a:r>
            <a:r>
              <a:rPr lang="en-US" sz="2100" dirty="0"/>
              <a:t>variety and only come in one of </a:t>
            </a:r>
            <a:r>
              <a:rPr lang="en-US" sz="2100" dirty="0" smtClean="0"/>
              <a:t>two </a:t>
            </a:r>
            <a:r>
              <a:rPr lang="en-US" sz="2100" dirty="0" err="1" smtClean="0"/>
              <a:t>colours</a:t>
            </a:r>
            <a:r>
              <a:rPr lang="en-US" sz="2100" dirty="0"/>
              <a:t>. Domestic customers may look at alternative imported products </a:t>
            </a:r>
            <a:r>
              <a:rPr lang="en-US" sz="2100" dirty="0" smtClean="0"/>
              <a:t>from foreign </a:t>
            </a:r>
            <a:r>
              <a:rPr lang="en-US" sz="2100" dirty="0"/>
              <a:t>suppliers, thereby reducing the competitiveness of domestic </a:t>
            </a:r>
            <a:r>
              <a:rPr lang="en-US" sz="2100" dirty="0" smtClean="0"/>
              <a:t>firms that overspecialise</a:t>
            </a:r>
            <a:r>
              <a:rPr lang="en-US" sz="2100" dirty="0"/>
              <a:t>.</a:t>
            </a:r>
          </a:p>
          <a:p>
            <a:pPr marL="361950" indent="-361950">
              <a:buClr>
                <a:srgbClr val="00B050"/>
              </a:buClr>
              <a:buFont typeface="Wingdings" panose="05000000000000000000" pitchFamily="2" charset="2"/>
              <a:buChar char="§"/>
            </a:pPr>
            <a:r>
              <a:rPr lang="en-US" sz="2100" b="1" dirty="0" smtClean="0">
                <a:solidFill>
                  <a:srgbClr val="FF0000"/>
                </a:solidFill>
              </a:rPr>
              <a:t>Cost </a:t>
            </a:r>
            <a:r>
              <a:rPr lang="en-US" sz="2100" dirty="0" smtClean="0"/>
              <a:t>~ Firms that employ workers with highly </a:t>
            </a:r>
            <a:r>
              <a:rPr lang="en-US" sz="2100" dirty="0" err="1" smtClean="0"/>
              <a:t>specialised</a:t>
            </a:r>
            <a:r>
              <a:rPr lang="en-US" sz="2100" dirty="0" smtClean="0"/>
              <a:t> skills tend to face very high salary demands. For example, Forbes magazine estimates that the earnings of the world's top ten highest-paid </a:t>
            </a:r>
            <a:r>
              <a:rPr lang="en-US" sz="2100" dirty="0" err="1" smtClean="0"/>
              <a:t>supemodels</a:t>
            </a:r>
            <a:r>
              <a:rPr lang="en-US" sz="2100" dirty="0" smtClean="0"/>
              <a:t> exceeded $100 million, with Gisele </a:t>
            </a:r>
            <a:r>
              <a:rPr lang="en-US" sz="2100" dirty="0" err="1" smtClean="0"/>
              <a:t>Biindchen</a:t>
            </a:r>
            <a:r>
              <a:rPr lang="en-US" sz="2100" dirty="0" smtClean="0"/>
              <a:t> earning about $45 million. Wayne Rooney was reported to be paid a stunning $300 192 ($456292) per week at Manchester United Football Club! This can have a negative impact on the profits of firms and potentially reduce their competitiveness.</a:t>
            </a:r>
            <a:endParaRPr lang="en-US" sz="2100" dirty="0"/>
          </a:p>
        </p:txBody>
      </p:sp>
      <p:sp>
        <p:nvSpPr>
          <p:cNvPr id="8" name="Title 2"/>
          <p:cNvSpPr>
            <a:spLocks noGrp="1"/>
          </p:cNvSpPr>
          <p:nvPr>
            <p:ph type="title"/>
          </p:nvPr>
        </p:nvSpPr>
        <p:spPr>
          <a:xfrm>
            <a:off x="70266" y="72008"/>
            <a:ext cx="8859452" cy="548680"/>
          </a:xfrm>
        </p:spPr>
        <p:txBody>
          <a:bodyPr>
            <a:noAutofit/>
          </a:bodyPr>
          <a:lstStyle/>
          <a:p>
            <a:r>
              <a:rPr lang="en-US" sz="3800" dirty="0"/>
              <a:t>P8.1 – </a:t>
            </a:r>
            <a:r>
              <a:rPr lang="en-US" sz="3800" dirty="0" smtClean="0"/>
              <a:t>Specialisation - Disadvantages</a:t>
            </a:r>
            <a:endParaRPr lang="en-GB" sz="3800" dirty="0"/>
          </a:p>
        </p:txBody>
      </p:sp>
    </p:spTree>
    <p:extLst>
      <p:ext uri="{BB962C8B-B14F-4D97-AF65-F5344CB8AC3E}">
        <p14:creationId xmlns:p14="http://schemas.microsoft.com/office/powerpoint/2010/main" val="707720227"/>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256</a:t>
            </a:r>
            <a:endParaRPr lang="en-GB" sz="1050" b="1" dirty="0">
              <a:latin typeface="Arial" panose="020B0604020202020204" pitchFamily="34" charset="0"/>
              <a:cs typeface="Arial" panose="020B0604020202020204" pitchFamily="34" charset="0"/>
            </a:endParaRPr>
          </a:p>
        </p:txBody>
      </p:sp>
      <p:sp>
        <p:nvSpPr>
          <p:cNvPr id="8" name="Title 2"/>
          <p:cNvSpPr>
            <a:spLocks noGrp="1"/>
          </p:cNvSpPr>
          <p:nvPr>
            <p:ph type="title"/>
          </p:nvPr>
        </p:nvSpPr>
        <p:spPr>
          <a:xfrm>
            <a:off x="70266" y="72008"/>
            <a:ext cx="8859452" cy="548680"/>
          </a:xfrm>
        </p:spPr>
        <p:txBody>
          <a:bodyPr>
            <a:noAutofit/>
          </a:bodyPr>
          <a:lstStyle/>
          <a:p>
            <a:r>
              <a:rPr lang="en-US" sz="3800" dirty="0"/>
              <a:t>P8.1 – </a:t>
            </a:r>
            <a:r>
              <a:rPr lang="en-US" sz="3800" dirty="0" smtClean="0"/>
              <a:t>Specialisation - Disadvantages</a:t>
            </a:r>
            <a:endParaRPr lang="en-GB" sz="3800" dirty="0"/>
          </a:p>
        </p:txBody>
      </p:sp>
      <p:sp>
        <p:nvSpPr>
          <p:cNvPr id="2" name="Rectangle 1"/>
          <p:cNvSpPr/>
          <p:nvPr/>
        </p:nvSpPr>
        <p:spPr>
          <a:xfrm>
            <a:off x="251520" y="4293096"/>
            <a:ext cx="3960440" cy="2308324"/>
          </a:xfrm>
          <a:prstGeom prst="rect">
            <a:avLst/>
          </a:prstGeom>
        </p:spPr>
        <p:txBody>
          <a:bodyPr wrap="square">
            <a:spAutoFit/>
          </a:bodyPr>
          <a:lstStyle/>
          <a:p>
            <a:r>
              <a:rPr lang="en-US" dirty="0"/>
              <a:t>In 2013, David Beckham topped the list of the best-paid footballers in the world (€36 million</a:t>
            </a:r>
            <a:r>
              <a:rPr lang="en-US" dirty="0" smtClean="0"/>
              <a:t>), €</a:t>
            </a:r>
            <a:r>
              <a:rPr lang="en-US" dirty="0"/>
              <a:t>1 million ahead of Lionel Messi in second place and a further €5 million more than </a:t>
            </a:r>
            <a:r>
              <a:rPr lang="en-US" dirty="0" smtClean="0"/>
              <a:t>Ronaldo in </a:t>
            </a:r>
            <a:r>
              <a:rPr lang="en-US" dirty="0"/>
              <a:t>third. Wayne Rooney made a respectable seventh place, earning €18 </a:t>
            </a:r>
            <a:r>
              <a:rPr lang="en-US" dirty="0" smtClean="0"/>
              <a:t>million</a:t>
            </a:r>
            <a:endParaRPr lang="en-GB" dirty="0"/>
          </a:p>
        </p:txBody>
      </p:sp>
      <p:pic>
        <p:nvPicPr>
          <p:cNvPr id="9218" name="Picture 2" descr="Image result for top ten paid sports sta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052736"/>
            <a:ext cx="4392488" cy="2463911"/>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Image result for highest earner sports star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3669027"/>
            <a:ext cx="4392488" cy="2928325"/>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Image result for david beckham"/>
          <p:cNvPicPr>
            <a:picLocks noChangeAspect="1" noChangeArrowheads="1"/>
          </p:cNvPicPr>
          <p:nvPr/>
        </p:nvPicPr>
        <p:blipFill rotWithShape="1">
          <a:blip r:embed="rId5">
            <a:extLst>
              <a:ext uri="{28A0092B-C50C-407E-A947-70E740481C1C}">
                <a14:useLocalDpi xmlns:a14="http://schemas.microsoft.com/office/drawing/2010/main" val="0"/>
              </a:ext>
            </a:extLst>
          </a:blip>
          <a:srcRect r="24606"/>
          <a:stretch/>
        </p:blipFill>
        <p:spPr bwMode="auto">
          <a:xfrm>
            <a:off x="370034" y="1052736"/>
            <a:ext cx="3913934"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1728716"/>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124480"/>
          </a:xfrm>
          <a:prstGeom prst="rect">
            <a:avLst/>
          </a:prstGeom>
        </p:spPr>
        <p:txBody>
          <a:bodyPr wrap="square">
            <a:spAutoFit/>
          </a:bodyPr>
          <a:lstStyle/>
          <a:p>
            <a:pPr>
              <a:buClr>
                <a:srgbClr val="00B050"/>
              </a:buClr>
              <a:tabLst>
                <a:tab pos="8332788" algn="r"/>
              </a:tabLst>
            </a:pPr>
            <a:r>
              <a:rPr lang="en-US" sz="2180" b="1" dirty="0">
                <a:solidFill>
                  <a:srgbClr val="C00000"/>
                </a:solidFill>
              </a:rPr>
              <a:t>Exam practice</a:t>
            </a:r>
          </a:p>
          <a:p>
            <a:pPr marL="457200" indent="-457200">
              <a:buClr>
                <a:srgbClr val="00B050"/>
              </a:buClr>
              <a:buFont typeface="+mj-lt"/>
              <a:buAutoNum type="arabicPeriod"/>
              <a:tabLst>
                <a:tab pos="8332788" algn="r"/>
              </a:tabLst>
            </a:pPr>
            <a:r>
              <a:rPr lang="en-US" sz="2180" dirty="0" smtClean="0"/>
              <a:t>Define </a:t>
            </a:r>
            <a:r>
              <a:rPr lang="en-US" sz="2180" dirty="0"/>
              <a:t>the term 'specialisation'. </a:t>
            </a:r>
            <a:r>
              <a:rPr lang="en-US" sz="2180" dirty="0" smtClean="0"/>
              <a:t>	[</a:t>
            </a:r>
            <a:r>
              <a:rPr lang="en-US" sz="2180" dirty="0"/>
              <a:t>2</a:t>
            </a:r>
            <a:r>
              <a:rPr lang="en-US" sz="2180" dirty="0" smtClean="0"/>
              <a:t>]</a:t>
            </a:r>
            <a:br>
              <a:rPr lang="en-US" sz="2180" dirty="0" smtClean="0"/>
            </a:br>
            <a:r>
              <a:rPr lang="en-US" sz="2180" dirty="0" smtClean="0"/>
              <a:t>____________________________________________________________________________________________________________________________________________________________________________________________________________</a:t>
            </a:r>
            <a:endParaRPr lang="en-US" sz="2180" dirty="0"/>
          </a:p>
          <a:p>
            <a:pPr marL="457200" indent="-457200">
              <a:buClr>
                <a:srgbClr val="00B050"/>
              </a:buClr>
              <a:buFont typeface="+mj-lt"/>
              <a:buAutoNum type="arabicPeriod"/>
              <a:tabLst>
                <a:tab pos="8332788" algn="r"/>
              </a:tabLst>
            </a:pPr>
            <a:r>
              <a:rPr lang="en-US" sz="2180" dirty="0" smtClean="0"/>
              <a:t>Explain </a:t>
            </a:r>
            <a:r>
              <a:rPr lang="en-US" sz="2180" dirty="0"/>
              <a:t>why, during a recession, highly </a:t>
            </a:r>
            <a:r>
              <a:rPr lang="en-US" sz="2180" dirty="0" err="1"/>
              <a:t>specialised</a:t>
            </a:r>
            <a:r>
              <a:rPr lang="en-US" sz="2180" dirty="0"/>
              <a:t> firms are less likely to </a:t>
            </a:r>
            <a:r>
              <a:rPr lang="en-US" sz="2180" dirty="0" smtClean="0"/>
              <a:t>survive than </a:t>
            </a:r>
            <a:r>
              <a:rPr lang="en-US" sz="2180" dirty="0"/>
              <a:t>diversified firms. </a:t>
            </a:r>
            <a:r>
              <a:rPr lang="en-US" sz="2180" dirty="0" smtClean="0"/>
              <a:t>	[</a:t>
            </a:r>
            <a:r>
              <a:rPr lang="en-US" sz="2180" dirty="0"/>
              <a:t>4</a:t>
            </a:r>
            <a:r>
              <a:rPr lang="en-US" sz="2180" dirty="0" smtClean="0"/>
              <a:t>]</a:t>
            </a:r>
            <a:br>
              <a:rPr lang="en-US" sz="2180" dirty="0" smtClean="0"/>
            </a:br>
            <a:r>
              <a:rPr lang="en-US" sz="2180" dirty="0" smtClean="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en-US" sz="2180" dirty="0"/>
          </a:p>
        </p:txBody>
      </p:sp>
      <p:sp>
        <p:nvSpPr>
          <p:cNvPr id="8" name="Title 2"/>
          <p:cNvSpPr>
            <a:spLocks noGrp="1"/>
          </p:cNvSpPr>
          <p:nvPr>
            <p:ph type="title"/>
          </p:nvPr>
        </p:nvSpPr>
        <p:spPr>
          <a:xfrm>
            <a:off x="70266" y="72008"/>
            <a:ext cx="8859452" cy="548680"/>
          </a:xfrm>
        </p:spPr>
        <p:txBody>
          <a:bodyPr>
            <a:noAutofit/>
          </a:bodyPr>
          <a:lstStyle/>
          <a:p>
            <a:r>
              <a:rPr lang="en-US" sz="4000" dirty="0"/>
              <a:t>P8.1 – </a:t>
            </a:r>
            <a:r>
              <a:rPr lang="en-US" sz="4000" dirty="0" smtClean="0"/>
              <a:t>Specialisation - Benefits</a:t>
            </a:r>
            <a:endParaRPr lang="en-GB" sz="4000" dirty="0"/>
          </a:p>
        </p:txBody>
      </p:sp>
    </p:spTree>
    <p:extLst>
      <p:ext uri="{BB962C8B-B14F-4D97-AF65-F5344CB8AC3E}">
        <p14:creationId xmlns:p14="http://schemas.microsoft.com/office/powerpoint/2010/main" val="3367058264"/>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509200"/>
          </a:xfrm>
          <a:prstGeom prst="rect">
            <a:avLst/>
          </a:prstGeom>
        </p:spPr>
        <p:txBody>
          <a:bodyPr wrap="square">
            <a:spAutoFit/>
          </a:bodyPr>
          <a:lstStyle/>
          <a:p>
            <a:pPr>
              <a:buClr>
                <a:srgbClr val="00B050"/>
              </a:buClr>
              <a:tabLst>
                <a:tab pos="8332788" algn="r"/>
              </a:tabLst>
            </a:pPr>
            <a:r>
              <a:rPr lang="en-US" sz="3200" b="1" dirty="0" smtClean="0">
                <a:solidFill>
                  <a:srgbClr val="C00000"/>
                </a:solidFill>
              </a:rPr>
              <a:t>Chapter Review Questions</a:t>
            </a:r>
            <a:endParaRPr lang="en-US" sz="3200" b="1" dirty="0">
              <a:solidFill>
                <a:srgbClr val="C00000"/>
              </a:solidFill>
            </a:endParaRPr>
          </a:p>
          <a:p>
            <a:pPr marL="620713" indent="-620713">
              <a:buClr>
                <a:srgbClr val="00B050"/>
              </a:buClr>
              <a:buFont typeface="+mj-lt"/>
              <a:buAutoNum type="arabicPeriod"/>
              <a:tabLst>
                <a:tab pos="8332788" algn="r"/>
              </a:tabLst>
            </a:pPr>
            <a:r>
              <a:rPr lang="en-US" sz="3200" dirty="0" smtClean="0"/>
              <a:t>What </a:t>
            </a:r>
            <a:r>
              <a:rPr lang="en-US" sz="3200" dirty="0"/>
              <a:t>is meant by 'specialisation' at regional and national levels?</a:t>
            </a:r>
          </a:p>
          <a:p>
            <a:pPr marL="620713" indent="-620713">
              <a:buClr>
                <a:srgbClr val="00B050"/>
              </a:buClr>
              <a:buFont typeface="+mj-lt"/>
              <a:buAutoNum type="arabicPeriod"/>
              <a:tabLst>
                <a:tab pos="8332788" algn="r"/>
              </a:tabLst>
            </a:pPr>
            <a:r>
              <a:rPr lang="en-US" sz="3200" dirty="0" smtClean="0"/>
              <a:t>Give </a:t>
            </a:r>
            <a:r>
              <a:rPr lang="en-US" sz="3200" dirty="0"/>
              <a:t>two examples of regional specialisation.</a:t>
            </a:r>
          </a:p>
          <a:p>
            <a:pPr marL="620713" indent="-620713">
              <a:buClr>
                <a:srgbClr val="00B050"/>
              </a:buClr>
              <a:buFont typeface="+mj-lt"/>
              <a:buAutoNum type="arabicPeriod"/>
              <a:tabLst>
                <a:tab pos="8332788" algn="r"/>
              </a:tabLst>
            </a:pPr>
            <a:r>
              <a:rPr lang="en-US" sz="3200" dirty="0" smtClean="0"/>
              <a:t>Give </a:t>
            </a:r>
            <a:r>
              <a:rPr lang="en-US" sz="3200" dirty="0"/>
              <a:t>two examples of national specialisation.</a:t>
            </a:r>
          </a:p>
          <a:p>
            <a:pPr marL="620713" indent="-620713">
              <a:buClr>
                <a:srgbClr val="00B050"/>
              </a:buClr>
              <a:buFont typeface="+mj-lt"/>
              <a:buAutoNum type="arabicPeriod"/>
              <a:tabLst>
                <a:tab pos="8332788" algn="r"/>
              </a:tabLst>
            </a:pPr>
            <a:r>
              <a:rPr lang="en-US" sz="3200" dirty="0" smtClean="0"/>
              <a:t>What </a:t>
            </a:r>
            <a:r>
              <a:rPr lang="en-US" sz="3200" dirty="0"/>
              <a:t>are the advantages of regional and national specialisation?</a:t>
            </a:r>
          </a:p>
          <a:p>
            <a:pPr marL="620713" indent="-620713">
              <a:buClr>
                <a:srgbClr val="00B050"/>
              </a:buClr>
              <a:buFont typeface="+mj-lt"/>
              <a:buAutoNum type="arabicPeriod"/>
              <a:tabLst>
                <a:tab pos="8332788" algn="r"/>
              </a:tabLst>
            </a:pPr>
            <a:r>
              <a:rPr lang="en-US" sz="3200" dirty="0"/>
              <a:t>What are the disadvantages of regional and national specialisation?</a:t>
            </a:r>
          </a:p>
        </p:txBody>
      </p:sp>
      <p:sp>
        <p:nvSpPr>
          <p:cNvPr id="8" name="Title 2"/>
          <p:cNvSpPr>
            <a:spLocks noGrp="1"/>
          </p:cNvSpPr>
          <p:nvPr>
            <p:ph type="title"/>
          </p:nvPr>
        </p:nvSpPr>
        <p:spPr>
          <a:xfrm>
            <a:off x="70266" y="72008"/>
            <a:ext cx="8859452" cy="548680"/>
          </a:xfrm>
        </p:spPr>
        <p:txBody>
          <a:bodyPr>
            <a:noAutofit/>
          </a:bodyPr>
          <a:lstStyle/>
          <a:p>
            <a:r>
              <a:rPr lang="en-US" sz="3600" dirty="0"/>
              <a:t>P8.1 – </a:t>
            </a:r>
            <a:r>
              <a:rPr lang="en-US" sz="3600" dirty="0" smtClean="0"/>
              <a:t>Specialisation – Chapter Review</a:t>
            </a:r>
            <a:endParaRPr lang="en-GB" sz="3600" dirty="0"/>
          </a:p>
        </p:txBody>
      </p:sp>
      <p:sp>
        <p:nvSpPr>
          <p:cNvPr id="2" name="TextBox 1">
            <a:hlinkClick r:id="rId3" action="ppaction://hlinkfile"/>
          </p:cNvPr>
          <p:cNvSpPr txBox="1"/>
          <p:nvPr/>
        </p:nvSpPr>
        <p:spPr>
          <a:xfrm>
            <a:off x="8316416" y="1045185"/>
            <a:ext cx="504056" cy="1015663"/>
          </a:xfrm>
          <a:prstGeom prst="rect">
            <a:avLst/>
          </a:prstGeom>
          <a:noFill/>
        </p:spPr>
        <p:txBody>
          <a:bodyPr wrap="square" rtlCol="0">
            <a:spAutoFit/>
          </a:bodyPr>
          <a:lstStyle/>
          <a:p>
            <a:r>
              <a:rPr lang="en-IE" sz="60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342964109"/>
      </p:ext>
    </p:extLst>
  </p:cSld>
  <p:clrMapOvr>
    <a:masterClrMapping/>
  </p:clrMapOvr>
  <p:transition advClick="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266</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847755"/>
          </a:xfrm>
          <a:prstGeom prst="rect">
            <a:avLst/>
          </a:prstGeom>
        </p:spPr>
        <p:txBody>
          <a:bodyPr wrap="square">
            <a:spAutoFit/>
          </a:bodyPr>
          <a:lstStyle/>
          <a:p>
            <a:pPr>
              <a:buClr>
                <a:srgbClr val="00B050"/>
              </a:buClr>
            </a:pPr>
            <a:r>
              <a:rPr lang="en-US" sz="1680" dirty="0"/>
              <a:t>The </a:t>
            </a:r>
            <a:r>
              <a:rPr lang="en-US" sz="1680" b="1" dirty="0" smtClean="0">
                <a:solidFill>
                  <a:srgbClr val="FF0000"/>
                </a:solidFill>
              </a:rPr>
              <a:t>balance of payments </a:t>
            </a:r>
            <a:r>
              <a:rPr lang="en-US" sz="1680" dirty="0" smtClean="0"/>
              <a:t>is a financial record of a country's transactions with the rest of the world for a given time period, per time period</a:t>
            </a:r>
            <a:r>
              <a:rPr lang="en-US" sz="1680" dirty="0"/>
              <a:t>.</a:t>
            </a:r>
          </a:p>
          <a:p>
            <a:pPr>
              <a:buClr>
                <a:srgbClr val="00B050"/>
              </a:buClr>
            </a:pPr>
            <a:r>
              <a:rPr lang="en-US" sz="1680" dirty="0"/>
              <a:t>The </a:t>
            </a:r>
            <a:r>
              <a:rPr lang="en-US" sz="1680" b="1" dirty="0" smtClean="0">
                <a:solidFill>
                  <a:srgbClr val="FF0000"/>
                </a:solidFill>
              </a:rPr>
              <a:t>balance of trade </a:t>
            </a:r>
            <a:r>
              <a:rPr lang="en-US" sz="1680" dirty="0"/>
              <a:t>(</a:t>
            </a:r>
            <a:r>
              <a:rPr lang="en-US" sz="1680" dirty="0" smtClean="0"/>
              <a:t>or simply the trade balance) is the difference between a country's total export earnings and its total </a:t>
            </a:r>
            <a:r>
              <a:rPr lang="en-US" sz="1680" dirty="0"/>
              <a:t>import expenditure.</a:t>
            </a:r>
          </a:p>
          <a:p>
            <a:pPr>
              <a:buClr>
                <a:srgbClr val="00B050"/>
              </a:buClr>
            </a:pPr>
            <a:r>
              <a:rPr lang="en-US" sz="1680" dirty="0"/>
              <a:t>The </a:t>
            </a:r>
            <a:r>
              <a:rPr lang="en-US" sz="1680" b="1" dirty="0" smtClean="0">
                <a:solidFill>
                  <a:srgbClr val="FF0000"/>
                </a:solidFill>
              </a:rPr>
              <a:t>current account </a:t>
            </a:r>
            <a:r>
              <a:rPr lang="en-US" sz="1680" dirty="0" smtClean="0"/>
              <a:t>is a component of the balance of payments that records all exports and </a:t>
            </a:r>
            <a:r>
              <a:rPr lang="en-US" sz="1680" dirty="0"/>
              <a:t>imports of goods and services and net income flows and transfers with other </a:t>
            </a:r>
            <a:r>
              <a:rPr lang="en-US" sz="1680" dirty="0" smtClean="0"/>
              <a:t>countries between a country and the rest of the world</a:t>
            </a:r>
            <a:r>
              <a:rPr lang="en-US" sz="1680" dirty="0"/>
              <a:t>.</a:t>
            </a:r>
          </a:p>
          <a:p>
            <a:pPr>
              <a:buClr>
                <a:srgbClr val="00B050"/>
              </a:buClr>
            </a:pPr>
            <a:r>
              <a:rPr lang="en-US" sz="1680" dirty="0"/>
              <a:t>A </a:t>
            </a:r>
            <a:r>
              <a:rPr lang="en-US" sz="1680" b="1" dirty="0">
                <a:solidFill>
                  <a:srgbClr val="FF0000"/>
                </a:solidFill>
              </a:rPr>
              <a:t>current account deficit </a:t>
            </a:r>
            <a:r>
              <a:rPr lang="en-US" sz="1680" dirty="0"/>
              <a:t>occurs when a country's financial outflows are greater than </a:t>
            </a:r>
            <a:r>
              <a:rPr lang="en-US" sz="1680" dirty="0" smtClean="0"/>
              <a:t>its financial </a:t>
            </a:r>
            <a:r>
              <a:rPr lang="en-US" sz="1680" dirty="0"/>
              <a:t>inflows.</a:t>
            </a:r>
          </a:p>
          <a:p>
            <a:pPr>
              <a:buClr>
                <a:srgbClr val="00B050"/>
              </a:buClr>
            </a:pPr>
            <a:r>
              <a:rPr lang="en-US" sz="1680" dirty="0"/>
              <a:t>A </a:t>
            </a:r>
            <a:r>
              <a:rPr lang="en-US" sz="1680" b="1" dirty="0" smtClean="0">
                <a:solidFill>
                  <a:srgbClr val="FF0000"/>
                </a:solidFill>
              </a:rPr>
              <a:t>current </a:t>
            </a:r>
            <a:r>
              <a:rPr lang="en-US" sz="1680" b="1" dirty="0">
                <a:solidFill>
                  <a:srgbClr val="FF0000"/>
                </a:solidFill>
              </a:rPr>
              <a:t>account surplus </a:t>
            </a:r>
            <a:r>
              <a:rPr lang="en-US" sz="1680" dirty="0"/>
              <a:t>occurs when a country's financial inflows are greater than </a:t>
            </a:r>
            <a:r>
              <a:rPr lang="en-US" sz="1680" dirty="0" smtClean="0"/>
              <a:t>its financial </a:t>
            </a:r>
            <a:r>
              <a:rPr lang="en-US" sz="1680" dirty="0"/>
              <a:t>outflows.</a:t>
            </a:r>
          </a:p>
          <a:p>
            <a:pPr>
              <a:buClr>
                <a:srgbClr val="00B050"/>
              </a:buClr>
            </a:pPr>
            <a:r>
              <a:rPr lang="en-US" sz="1680" b="1" dirty="0" smtClean="0">
                <a:solidFill>
                  <a:srgbClr val="FF0000"/>
                </a:solidFill>
              </a:rPr>
              <a:t>Invisible exports </a:t>
            </a:r>
            <a:r>
              <a:rPr lang="en-US" sz="1680" dirty="0" smtClean="0"/>
              <a:t>refer to the earnings from selling services to foreign customers</a:t>
            </a:r>
            <a:r>
              <a:rPr lang="en-US" sz="1680" dirty="0"/>
              <a:t>.</a:t>
            </a:r>
          </a:p>
          <a:p>
            <a:pPr>
              <a:buClr>
                <a:srgbClr val="00B050"/>
              </a:buClr>
            </a:pPr>
            <a:r>
              <a:rPr lang="en-US" sz="1680" b="1" dirty="0" smtClean="0">
                <a:solidFill>
                  <a:srgbClr val="FF0000"/>
                </a:solidFill>
              </a:rPr>
              <a:t>Invisible imports </a:t>
            </a:r>
            <a:r>
              <a:rPr lang="en-US" sz="1680" dirty="0" smtClean="0"/>
              <a:t>refer to the spending on services provided by firms in overseas countries</a:t>
            </a:r>
            <a:r>
              <a:rPr lang="en-US" sz="1680" dirty="0"/>
              <a:t>.</a:t>
            </a:r>
          </a:p>
          <a:p>
            <a:pPr>
              <a:buClr>
                <a:srgbClr val="00B050"/>
              </a:buClr>
            </a:pPr>
            <a:r>
              <a:rPr lang="en-US" sz="1680" dirty="0"/>
              <a:t>The </a:t>
            </a:r>
            <a:r>
              <a:rPr lang="en-US" sz="1680" b="1" dirty="0" smtClean="0">
                <a:solidFill>
                  <a:srgbClr val="FF0000"/>
                </a:solidFill>
              </a:rPr>
              <a:t>invisible trade balance </a:t>
            </a:r>
            <a:r>
              <a:rPr lang="en-US" sz="1680" dirty="0" smtClean="0"/>
              <a:t>is a record of the trade in services, such as transportation and financial </a:t>
            </a:r>
            <a:r>
              <a:rPr lang="en-US" sz="1680" dirty="0"/>
              <a:t>services.</a:t>
            </a:r>
          </a:p>
          <a:p>
            <a:pPr>
              <a:buClr>
                <a:srgbClr val="00B050"/>
              </a:buClr>
            </a:pPr>
            <a:r>
              <a:rPr lang="en-US" sz="1680" b="1" dirty="0">
                <a:solidFill>
                  <a:srgbClr val="FF0000"/>
                </a:solidFill>
              </a:rPr>
              <a:t>Net income flows </a:t>
            </a:r>
            <a:r>
              <a:rPr lang="en-US" sz="1680" dirty="0"/>
              <a:t>are a record of a country's net income earned from capital </a:t>
            </a:r>
            <a:r>
              <a:rPr lang="en-US" sz="1680" dirty="0" smtClean="0"/>
              <a:t>flows.</a:t>
            </a:r>
            <a:endParaRPr lang="en-US" sz="1680" dirty="0"/>
          </a:p>
          <a:p>
            <a:pPr>
              <a:buClr>
                <a:srgbClr val="00B050"/>
              </a:buClr>
            </a:pPr>
            <a:r>
              <a:rPr lang="en-US" sz="1680" b="1" dirty="0">
                <a:solidFill>
                  <a:srgbClr val="FF0000"/>
                </a:solidFill>
              </a:rPr>
              <a:t>Transfers</a:t>
            </a:r>
            <a:r>
              <a:rPr lang="en-US" sz="1680" dirty="0">
                <a:solidFill>
                  <a:srgbClr val="FF0000"/>
                </a:solidFill>
              </a:rPr>
              <a:t> </a:t>
            </a:r>
            <a:r>
              <a:rPr lang="en-US" sz="1680" dirty="0"/>
              <a:t>are money flows from one country to another, e.g. income sent by a </a:t>
            </a:r>
            <a:r>
              <a:rPr lang="en-US" sz="1680" dirty="0" smtClean="0"/>
              <a:t>foreign worker </a:t>
            </a:r>
            <a:r>
              <a:rPr lang="en-US" sz="1680" dirty="0"/>
              <a:t>to their home country, or a gift of money from one government to another.</a:t>
            </a:r>
          </a:p>
          <a:p>
            <a:pPr>
              <a:buClr>
                <a:srgbClr val="00B050"/>
              </a:buClr>
            </a:pPr>
            <a:r>
              <a:rPr lang="en-US" sz="1680" b="1" dirty="0" smtClean="0">
                <a:solidFill>
                  <a:srgbClr val="FF0000"/>
                </a:solidFill>
              </a:rPr>
              <a:t>Visible </a:t>
            </a:r>
            <a:r>
              <a:rPr lang="en-US" sz="1680" b="1" dirty="0">
                <a:solidFill>
                  <a:srgbClr val="FF0000"/>
                </a:solidFill>
              </a:rPr>
              <a:t>exports </a:t>
            </a:r>
            <a:r>
              <a:rPr lang="en-US" sz="1680" dirty="0"/>
              <a:t>are goods that are sold to foreign customers.</a:t>
            </a:r>
          </a:p>
          <a:p>
            <a:pPr>
              <a:buClr>
                <a:srgbClr val="00B050"/>
              </a:buClr>
            </a:pPr>
            <a:r>
              <a:rPr lang="en-US" sz="1680" b="1" dirty="0" smtClean="0">
                <a:solidFill>
                  <a:srgbClr val="FF0000"/>
                </a:solidFill>
              </a:rPr>
              <a:t>Visible </a:t>
            </a:r>
            <a:r>
              <a:rPr lang="en-US" sz="1680" b="1" dirty="0">
                <a:solidFill>
                  <a:srgbClr val="FF0000"/>
                </a:solidFill>
              </a:rPr>
              <a:t>imports </a:t>
            </a:r>
            <a:r>
              <a:rPr lang="en-US" sz="1680" dirty="0"/>
              <a:t>are goods bought by domestic customers from foreign sellers.</a:t>
            </a:r>
          </a:p>
          <a:p>
            <a:pPr>
              <a:buClr>
                <a:srgbClr val="00B050"/>
              </a:buClr>
            </a:pPr>
            <a:r>
              <a:rPr lang="en-US" sz="1680" dirty="0"/>
              <a:t>The </a:t>
            </a:r>
            <a:r>
              <a:rPr lang="en-US" sz="1680" b="1" dirty="0" smtClean="0">
                <a:solidFill>
                  <a:srgbClr val="FF0000"/>
                </a:solidFill>
              </a:rPr>
              <a:t>visible trade balance </a:t>
            </a:r>
            <a:r>
              <a:rPr lang="en-US" sz="1680" dirty="0" smtClean="0"/>
              <a:t>is a record of the export and </a:t>
            </a:r>
            <a:r>
              <a:rPr lang="en-US" sz="1680" dirty="0"/>
              <a:t>import of physical goods.</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Balance of Payments – Key Terms</a:t>
            </a:r>
            <a:endParaRPr lang="en-GB" sz="3600" dirty="0"/>
          </a:p>
        </p:txBody>
      </p:sp>
    </p:spTree>
    <p:extLst>
      <p:ext uri="{BB962C8B-B14F-4D97-AF65-F5344CB8AC3E}">
        <p14:creationId xmlns:p14="http://schemas.microsoft.com/office/powerpoint/2010/main" val="72679465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360098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00" dirty="0" smtClean="0"/>
              <a:t>By </a:t>
            </a:r>
            <a:r>
              <a:rPr lang="en-US" sz="1900" dirty="0"/>
              <a:t>the end of this </a:t>
            </a:r>
            <a:r>
              <a:rPr lang="en-US" sz="1900" dirty="0" smtClean="0"/>
              <a:t>chapter</a:t>
            </a:r>
            <a:r>
              <a:rPr lang="en-US" sz="1900" dirty="0"/>
              <a:t>, you should be able to:</a:t>
            </a:r>
          </a:p>
          <a:p>
            <a:pPr marL="723900" indent="-342900">
              <a:buClr>
                <a:srgbClr val="00B050"/>
              </a:buClr>
              <a:buFont typeface="Wingdings" panose="05000000000000000000" pitchFamily="2" charset="2"/>
              <a:buChar char="§"/>
            </a:pPr>
            <a:r>
              <a:rPr lang="en-US" sz="1900" dirty="0" smtClean="0"/>
              <a:t>describe </a:t>
            </a:r>
            <a:r>
              <a:rPr lang="en-US" sz="1900" dirty="0"/>
              <a:t>the structure of the current account of the balance of payments</a:t>
            </a:r>
          </a:p>
          <a:p>
            <a:pPr marL="723900" indent="-342900">
              <a:buClr>
                <a:srgbClr val="00B050"/>
              </a:buClr>
              <a:buFont typeface="Wingdings" panose="05000000000000000000" pitchFamily="2" charset="2"/>
              <a:buChar char="§"/>
            </a:pPr>
            <a:r>
              <a:rPr lang="en-US" sz="1900" dirty="0" smtClean="0"/>
              <a:t>discuss </a:t>
            </a:r>
            <a:r>
              <a:rPr lang="en-US" sz="1900" dirty="0"/>
              <a:t>the causes and consequences of current account deficits and surpluses</a:t>
            </a:r>
            <a:r>
              <a:rPr lang="en-US" sz="1900" dirty="0" smtClean="0"/>
              <a:t>.</a:t>
            </a:r>
          </a:p>
          <a:p>
            <a:pPr marL="19050">
              <a:buClr>
                <a:srgbClr val="00B050"/>
              </a:buClr>
            </a:pPr>
            <a:r>
              <a:rPr lang="en-US" sz="1900" b="1" dirty="0">
                <a:solidFill>
                  <a:srgbClr val="C00000"/>
                </a:solidFill>
              </a:rPr>
              <a:t>The balance of payments</a:t>
            </a:r>
          </a:p>
          <a:p>
            <a:pPr marL="361950" indent="-342900">
              <a:buClr>
                <a:srgbClr val="00B050"/>
              </a:buClr>
              <a:buFont typeface="Wingdings 3" panose="05040102010807070707" pitchFamily="18" charset="2"/>
              <a:buChar char=""/>
            </a:pPr>
            <a:r>
              <a:rPr lang="en-US" sz="1900" dirty="0"/>
              <a:t>The </a:t>
            </a:r>
            <a:r>
              <a:rPr lang="en-US" sz="1900" b="1" dirty="0">
                <a:solidFill>
                  <a:srgbClr val="FF0000"/>
                </a:solidFill>
              </a:rPr>
              <a:t>balance of payments</a:t>
            </a:r>
            <a:r>
              <a:rPr lang="en-US" sz="1900" dirty="0"/>
              <a:t> is a financial record </a:t>
            </a:r>
            <a:r>
              <a:rPr lang="en-US" sz="1900" dirty="0" smtClean="0"/>
              <a:t>of a </a:t>
            </a:r>
            <a:r>
              <a:rPr lang="en-US" sz="1900" dirty="0"/>
              <a:t>country's transactions </a:t>
            </a:r>
            <a:r>
              <a:rPr lang="en-US" sz="1900" dirty="0" smtClean="0"/>
              <a:t>with the </a:t>
            </a:r>
            <a:r>
              <a:rPr lang="en-US" sz="1900" dirty="0"/>
              <a:t>rest of the world for a given time period, usually over I year. This includes </a:t>
            </a:r>
            <a:r>
              <a:rPr lang="en-US" sz="1900" dirty="0" smtClean="0"/>
              <a:t>the country's </a:t>
            </a:r>
            <a:r>
              <a:rPr lang="en-US" sz="1900" dirty="0"/>
              <a:t>trade in goods and services with other countries.</a:t>
            </a:r>
          </a:p>
          <a:p>
            <a:pPr marL="361950" indent="-342900">
              <a:buClr>
                <a:srgbClr val="00B050"/>
              </a:buClr>
              <a:buFont typeface="Wingdings 3" panose="05040102010807070707" pitchFamily="18" charset="2"/>
              <a:buChar char=""/>
            </a:pPr>
            <a:r>
              <a:rPr lang="en-US" sz="1900" dirty="0"/>
              <a:t>In theory, the balance of payments must always balance over time. This is </a:t>
            </a:r>
            <a:r>
              <a:rPr lang="en-US" sz="1900" dirty="0" smtClean="0"/>
              <a:t>because a </a:t>
            </a:r>
            <a:r>
              <a:rPr lang="en-US" sz="1900" dirty="0"/>
              <a:t>country, like an individual, can only spend (on imports, for example) what it </a:t>
            </a:r>
            <a:r>
              <a:rPr lang="en-US" sz="1900" dirty="0" smtClean="0"/>
              <a:t>earns (from export earnings, for example</a:t>
            </a:r>
            <a:r>
              <a:rPr lang="en-US" sz="1900" dirty="0"/>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Balance of Payments</a:t>
            </a:r>
            <a:endParaRPr lang="en-GB" sz="3600" dirty="0"/>
          </a:p>
        </p:txBody>
      </p:sp>
      <p:sp>
        <p:nvSpPr>
          <p:cNvPr id="9" name="Rectangle 8"/>
          <p:cNvSpPr/>
          <p:nvPr/>
        </p:nvSpPr>
        <p:spPr>
          <a:xfrm>
            <a:off x="251520" y="4869160"/>
            <a:ext cx="8530170" cy="1785104"/>
          </a:xfrm>
          <a:prstGeom prst="rect">
            <a:avLst/>
          </a:prstGeom>
          <a:solidFill>
            <a:schemeClr val="accent5">
              <a:lumMod val="40000"/>
              <a:lumOff val="60000"/>
            </a:schemeClr>
          </a:solidFill>
          <a:ln w="57150">
            <a:solidFill>
              <a:srgbClr val="002060"/>
            </a:solidFill>
          </a:ln>
        </p:spPr>
        <p:txBody>
          <a:bodyPr wrap="square">
            <a:spAutoFit/>
          </a:bodyPr>
          <a:lstStyle/>
          <a:p>
            <a:r>
              <a:rPr lang="en-US" sz="2200" b="1" dirty="0">
                <a:solidFill>
                  <a:srgbClr val="C00000"/>
                </a:solidFill>
                <a:latin typeface="Arial" panose="020B0604020202020204" pitchFamily="34" charset="0"/>
                <a:cs typeface="Arial" panose="020B0604020202020204" pitchFamily="34" charset="0"/>
              </a:rPr>
              <a:t>Study tips</a:t>
            </a:r>
          </a:p>
          <a:p>
            <a:r>
              <a:rPr lang="en-US" sz="2200" dirty="0">
                <a:latin typeface="Arial" panose="020B0604020202020204" pitchFamily="34" charset="0"/>
                <a:cs typeface="Arial" panose="020B0604020202020204" pitchFamily="34" charset="0"/>
              </a:rPr>
              <a:t>The full </a:t>
            </a:r>
            <a:r>
              <a:rPr lang="en-US" sz="2200" dirty="0" smtClean="0">
                <a:latin typeface="Arial" panose="020B0604020202020204" pitchFamily="34" charset="0"/>
                <a:cs typeface="Arial" panose="020B0604020202020204" pitchFamily="34" charset="0"/>
              </a:rPr>
              <a:t>balance of </a:t>
            </a:r>
            <a:r>
              <a:rPr lang="en-US" sz="2200" dirty="0">
                <a:latin typeface="Arial" panose="020B0604020202020204" pitchFamily="34" charset="0"/>
                <a:cs typeface="Arial" panose="020B0604020202020204" pitchFamily="34" charset="0"/>
              </a:rPr>
              <a:t>payments </a:t>
            </a:r>
            <a:r>
              <a:rPr lang="en-US" sz="2200" dirty="0" smtClean="0">
                <a:latin typeface="Arial" panose="020B0604020202020204" pitchFamily="34" charset="0"/>
                <a:cs typeface="Arial" panose="020B0604020202020204" pitchFamily="34" charset="0"/>
              </a:rPr>
              <a:t>is made </a:t>
            </a:r>
            <a:r>
              <a:rPr lang="en-US" sz="2200" dirty="0">
                <a:latin typeface="Arial" panose="020B0604020202020204" pitchFamily="34" charset="0"/>
                <a:cs typeface="Arial" panose="020B0604020202020204" pitchFamily="34" charset="0"/>
              </a:rPr>
              <a:t>up of </a:t>
            </a:r>
            <a:r>
              <a:rPr lang="en-US" sz="2200" dirty="0" smtClean="0">
                <a:latin typeface="Arial" panose="020B0604020202020204" pitchFamily="34" charset="0"/>
                <a:cs typeface="Arial" panose="020B0604020202020204" pitchFamily="34" charset="0"/>
              </a:rPr>
              <a:t>three accounts</a:t>
            </a:r>
            <a:r>
              <a:rPr lang="en-US" sz="2200" dirty="0">
                <a:latin typeface="Arial" panose="020B0604020202020204" pitchFamily="34" charset="0"/>
                <a:cs typeface="Arial" panose="020B0604020202020204" pitchFamily="34" charset="0"/>
              </a:rPr>
              <a:t>: </a:t>
            </a:r>
            <a:r>
              <a:rPr lang="en-US" sz="2200" dirty="0" smtClean="0">
                <a:latin typeface="Arial" panose="020B0604020202020204" pitchFamily="34" charset="0"/>
                <a:cs typeface="Arial" panose="020B0604020202020204" pitchFamily="34" charset="0"/>
              </a:rPr>
              <a:t>the current account, the capital account </a:t>
            </a:r>
            <a:r>
              <a:rPr lang="en-US" sz="2200" dirty="0">
                <a:latin typeface="Arial" panose="020B0604020202020204" pitchFamily="34" charset="0"/>
                <a:cs typeface="Arial" panose="020B0604020202020204" pitchFamily="34" charset="0"/>
              </a:rPr>
              <a:t>and </a:t>
            </a:r>
            <a:r>
              <a:rPr lang="en-US" sz="2200" dirty="0" smtClean="0">
                <a:latin typeface="Arial" panose="020B0604020202020204" pitchFamily="34" charset="0"/>
                <a:cs typeface="Arial" panose="020B0604020202020204" pitchFamily="34" charset="0"/>
              </a:rPr>
              <a:t>the financial </a:t>
            </a:r>
            <a:r>
              <a:rPr lang="en-US" sz="2200" dirty="0">
                <a:latin typeface="Arial" panose="020B0604020202020204" pitchFamily="34" charset="0"/>
                <a:cs typeface="Arial" panose="020B0604020202020204" pitchFamily="34" charset="0"/>
              </a:rPr>
              <a:t>account.</a:t>
            </a:r>
          </a:p>
          <a:p>
            <a:r>
              <a:rPr lang="en-US" sz="2200" dirty="0">
                <a:latin typeface="Arial" panose="020B0604020202020204" pitchFamily="34" charset="0"/>
                <a:cs typeface="Arial" panose="020B0604020202020204" pitchFamily="34" charset="0"/>
              </a:rPr>
              <a:t>However</a:t>
            </a:r>
            <a:r>
              <a:rPr lang="en-US" sz="2200" dirty="0" smtClean="0">
                <a:latin typeface="Arial" panose="020B0604020202020204" pitchFamily="34" charset="0"/>
                <a:cs typeface="Arial" panose="020B0604020202020204" pitchFamily="34" charset="0"/>
              </a:rPr>
              <a:t>, the scope </a:t>
            </a:r>
            <a:r>
              <a:rPr lang="en-US" sz="2200" dirty="0">
                <a:latin typeface="Arial" panose="020B0604020202020204" pitchFamily="34" charset="0"/>
                <a:cs typeface="Arial" panose="020B0604020202020204" pitchFamily="34" charset="0"/>
              </a:rPr>
              <a:t>of </a:t>
            </a:r>
            <a:r>
              <a:rPr lang="en-US" sz="2200" dirty="0" smtClean="0">
                <a:latin typeface="Arial" panose="020B0604020202020204" pitchFamily="34" charset="0"/>
                <a:cs typeface="Arial" panose="020B0604020202020204" pitchFamily="34" charset="0"/>
              </a:rPr>
              <a:t>this IGCSE/O level syllabus means that </a:t>
            </a:r>
            <a:r>
              <a:rPr lang="en-US" sz="2200" dirty="0">
                <a:latin typeface="Arial" panose="020B0604020202020204" pitchFamily="34" charset="0"/>
                <a:cs typeface="Arial" panose="020B0604020202020204" pitchFamily="34" charset="0"/>
              </a:rPr>
              <a:t>you </a:t>
            </a:r>
            <a:r>
              <a:rPr lang="en-US" sz="2200" dirty="0" smtClean="0">
                <a:latin typeface="Arial" panose="020B0604020202020204" pitchFamily="34" charset="0"/>
                <a:cs typeface="Arial" panose="020B0604020202020204" pitchFamily="34" charset="0"/>
              </a:rPr>
              <a:t>only need </a:t>
            </a:r>
            <a:r>
              <a:rPr lang="en-US" sz="2200" dirty="0">
                <a:latin typeface="Arial" panose="020B0604020202020204" pitchFamily="34" charset="0"/>
                <a:cs typeface="Arial" panose="020B0604020202020204" pitchFamily="34" charset="0"/>
              </a:rPr>
              <a:t>to </a:t>
            </a:r>
            <a:r>
              <a:rPr lang="en-US" sz="2200" dirty="0" smtClean="0">
                <a:latin typeface="Arial" panose="020B0604020202020204" pitchFamily="34" charset="0"/>
                <a:cs typeface="Arial" panose="020B0604020202020204" pitchFamily="34" charset="0"/>
              </a:rPr>
              <a:t>know about the current account.</a:t>
            </a: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279789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Exam Assessment</a:t>
            </a:r>
            <a:endParaRPr lang="en-GB" sz="4000" dirty="0"/>
          </a:p>
        </p:txBody>
      </p:sp>
      <p:sp>
        <p:nvSpPr>
          <p:cNvPr id="3" name="Rectangle 2"/>
          <p:cNvSpPr/>
          <p:nvPr/>
        </p:nvSpPr>
        <p:spPr>
          <a:xfrm>
            <a:off x="251520" y="1052736"/>
            <a:ext cx="8568952" cy="5693866"/>
          </a:xfrm>
          <a:prstGeom prst="rect">
            <a:avLst/>
          </a:prstGeom>
        </p:spPr>
        <p:txBody>
          <a:bodyPr wrap="square">
            <a:spAutoFit/>
          </a:bodyPr>
          <a:lstStyle/>
          <a:p>
            <a:pPr>
              <a:buClr>
                <a:srgbClr val="00B050"/>
              </a:buClr>
            </a:pPr>
            <a:r>
              <a:rPr lang="en-US" sz="2600" dirty="0"/>
              <a:t>The assessment has two </a:t>
            </a:r>
            <a:r>
              <a:rPr lang="en-US" sz="2600" dirty="0" smtClean="0"/>
              <a:t>components:</a:t>
            </a:r>
          </a:p>
          <a:p>
            <a:pPr marL="457200" indent="-457200">
              <a:buClr>
                <a:srgbClr val="00B050"/>
              </a:buClr>
              <a:buFont typeface="Wingdings 3" panose="05040102010807070707" pitchFamily="18" charset="2"/>
              <a:buChar char=""/>
            </a:pPr>
            <a:r>
              <a:rPr lang="en-US" sz="2600" dirty="0" smtClean="0"/>
              <a:t>Paper </a:t>
            </a:r>
            <a:r>
              <a:rPr lang="en-US" sz="2600" dirty="0"/>
              <a:t>1: Multiple choice and Paper 2: Structured questions. </a:t>
            </a:r>
            <a:r>
              <a:rPr lang="en-US" sz="2600" dirty="0" smtClean="0"/>
              <a:t>Candidates </a:t>
            </a:r>
            <a:r>
              <a:rPr lang="en-US" sz="2600" dirty="0"/>
              <a:t>must take both </a:t>
            </a:r>
            <a:r>
              <a:rPr lang="en-US" sz="2600" dirty="0" smtClean="0"/>
              <a:t>papers.</a:t>
            </a:r>
          </a:p>
          <a:p>
            <a:pPr marL="457200" indent="-457200">
              <a:buClr>
                <a:srgbClr val="00B050"/>
              </a:buClr>
              <a:buFont typeface="Wingdings 3" panose="05040102010807070707" pitchFamily="18" charset="2"/>
              <a:buChar char=""/>
            </a:pPr>
            <a:r>
              <a:rPr lang="en-US" sz="2600" dirty="0" smtClean="0"/>
              <a:t>Candidates </a:t>
            </a:r>
            <a:r>
              <a:rPr lang="en-US" sz="2600" dirty="0"/>
              <a:t>receive grades from A* to G. </a:t>
            </a:r>
            <a:endParaRPr lang="en-US" sz="2600" dirty="0" smtClean="0"/>
          </a:p>
          <a:p>
            <a:pPr marL="803275" indent="-285750">
              <a:buClr>
                <a:srgbClr val="00B050"/>
              </a:buClr>
              <a:buFont typeface="Arial" panose="020B0604020202020204" pitchFamily="34" charset="0"/>
              <a:buChar char="•"/>
            </a:pPr>
            <a:r>
              <a:rPr lang="en-US" sz="2600" b="1" dirty="0" smtClean="0"/>
              <a:t>Paper </a:t>
            </a:r>
            <a:r>
              <a:rPr lang="en-US" sz="2600" b="1" dirty="0"/>
              <a:t>1</a:t>
            </a:r>
            <a:r>
              <a:rPr lang="en-US" sz="2600" dirty="0"/>
              <a:t> </a:t>
            </a:r>
            <a:r>
              <a:rPr lang="en-US" sz="2600" dirty="0" smtClean="0"/>
              <a:t>- Multiple </a:t>
            </a:r>
            <a:r>
              <a:rPr lang="en-US" sz="2600" dirty="0"/>
              <a:t>choice 45 minutes </a:t>
            </a:r>
            <a:r>
              <a:rPr lang="en-US" sz="2600" dirty="0" smtClean="0"/>
              <a:t/>
            </a:r>
            <a:br>
              <a:rPr lang="en-US" sz="2600" dirty="0" smtClean="0"/>
            </a:br>
            <a:r>
              <a:rPr lang="en-US" sz="2600" dirty="0" smtClean="0"/>
              <a:t>Candidates </a:t>
            </a:r>
            <a:r>
              <a:rPr lang="en-US" sz="2600" dirty="0"/>
              <a:t>answer 30 multiple choice questions. Weighted at 30% of total available marks. </a:t>
            </a:r>
            <a:endParaRPr lang="en-US" sz="2600" dirty="0" smtClean="0"/>
          </a:p>
          <a:p>
            <a:pPr marL="803275" indent="-285750">
              <a:buClr>
                <a:srgbClr val="00B050"/>
              </a:buClr>
              <a:buFont typeface="Arial" panose="020B0604020202020204" pitchFamily="34" charset="0"/>
              <a:buChar char="•"/>
            </a:pPr>
            <a:r>
              <a:rPr lang="en-US" sz="2600" b="1" dirty="0" smtClean="0"/>
              <a:t>Paper </a:t>
            </a:r>
            <a:r>
              <a:rPr lang="en-US" sz="2600" b="1" dirty="0"/>
              <a:t>2</a:t>
            </a:r>
            <a:r>
              <a:rPr lang="en-US" sz="2600" dirty="0"/>
              <a:t> </a:t>
            </a:r>
            <a:r>
              <a:rPr lang="en-US" sz="2600" dirty="0" smtClean="0"/>
              <a:t>- Structured </a:t>
            </a:r>
            <a:r>
              <a:rPr lang="en-US" sz="2600" dirty="0"/>
              <a:t>questions 2 hours 15 </a:t>
            </a:r>
            <a:r>
              <a:rPr lang="en-US" sz="2600" dirty="0" smtClean="0"/>
              <a:t>minutes</a:t>
            </a:r>
            <a:br>
              <a:rPr lang="en-US" sz="2600" dirty="0" smtClean="0"/>
            </a:br>
            <a:r>
              <a:rPr lang="en-US" sz="2600" dirty="0" smtClean="0"/>
              <a:t>Candidates </a:t>
            </a:r>
            <a:r>
              <a:rPr lang="en-US" sz="2600" dirty="0"/>
              <a:t>answer </a:t>
            </a:r>
            <a:r>
              <a:rPr lang="en-US" sz="2600" b="1" dirty="0">
                <a:solidFill>
                  <a:srgbClr val="FF0000"/>
                </a:solidFill>
              </a:rPr>
              <a:t>one</a:t>
            </a:r>
            <a:r>
              <a:rPr lang="en-US" sz="2600" dirty="0"/>
              <a:t> compulsory question, which requires them to interpret and analyse previously unseen data relevant to a real economic situation, and </a:t>
            </a:r>
            <a:r>
              <a:rPr lang="en-US" sz="2600" b="1" dirty="0">
                <a:solidFill>
                  <a:srgbClr val="FF0000"/>
                </a:solidFill>
              </a:rPr>
              <a:t>three</a:t>
            </a:r>
            <a:r>
              <a:rPr lang="en-US" sz="2600" dirty="0">
                <a:solidFill>
                  <a:srgbClr val="FF0000"/>
                </a:solidFill>
              </a:rPr>
              <a:t> </a:t>
            </a:r>
            <a:r>
              <a:rPr lang="en-US" sz="2600" dirty="0"/>
              <a:t>optional questions from a choice of six. Weighted at 70% of total available marks.</a:t>
            </a:r>
            <a:endParaRPr lang="en-GB" sz="2600" dirty="0"/>
          </a:p>
        </p:txBody>
      </p:sp>
    </p:spTree>
    <p:extLst>
      <p:ext uri="{BB962C8B-B14F-4D97-AF65-F5344CB8AC3E}">
        <p14:creationId xmlns:p14="http://schemas.microsoft.com/office/powerpoint/2010/main" val="3388183775"/>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5647700"/>
          </a:xfrm>
          <a:prstGeom prst="rect">
            <a:avLst/>
          </a:prstGeom>
        </p:spPr>
        <p:txBody>
          <a:bodyPr wrap="square">
            <a:spAutoFit/>
          </a:bodyPr>
          <a:lstStyle/>
          <a:p>
            <a:pPr>
              <a:buClr>
                <a:srgbClr val="00B050"/>
              </a:buClr>
            </a:pPr>
            <a:r>
              <a:rPr lang="en-US" sz="1900" b="1" dirty="0"/>
              <a:t>The current account</a:t>
            </a:r>
          </a:p>
          <a:p>
            <a:pPr marL="342900" indent="-342900">
              <a:buClr>
                <a:srgbClr val="00B050"/>
              </a:buClr>
              <a:buFont typeface="Wingdings 3" panose="05040102010807070707" pitchFamily="18" charset="2"/>
              <a:buChar char=""/>
            </a:pPr>
            <a:r>
              <a:rPr lang="en-US" sz="1900" dirty="0"/>
              <a:t>One of the components </a:t>
            </a:r>
            <a:r>
              <a:rPr lang="en-US" sz="1900" dirty="0" smtClean="0"/>
              <a:t>of the </a:t>
            </a:r>
            <a:r>
              <a:rPr lang="en-US" sz="1900" dirty="0"/>
              <a:t>balance </a:t>
            </a:r>
            <a:r>
              <a:rPr lang="en-US" sz="1900" dirty="0" smtClean="0"/>
              <a:t>of payments </a:t>
            </a:r>
            <a:r>
              <a:rPr lang="en-US" sz="1900" dirty="0"/>
              <a:t>is the current account , which </a:t>
            </a:r>
            <a:r>
              <a:rPr lang="en-US" sz="1900" dirty="0" smtClean="0"/>
              <a:t>is a </a:t>
            </a:r>
            <a:r>
              <a:rPr lang="en-US" sz="1900" dirty="0"/>
              <a:t>record of all exports and imports of goods and services between a country and </a:t>
            </a:r>
            <a:r>
              <a:rPr lang="en-US" sz="1900" dirty="0" smtClean="0"/>
              <a:t>the rest </a:t>
            </a:r>
            <a:r>
              <a:rPr lang="en-US" sz="1900" dirty="0"/>
              <a:t>of the world. The current account is </a:t>
            </a:r>
            <a:r>
              <a:rPr lang="en-US" sz="1900" dirty="0" smtClean="0"/>
              <a:t>structured </a:t>
            </a:r>
            <a:r>
              <a:rPr lang="en-US" sz="1900" dirty="0"/>
              <a:t>in three parts.</a:t>
            </a:r>
          </a:p>
          <a:p>
            <a:pPr>
              <a:buClr>
                <a:srgbClr val="00B050"/>
              </a:buClr>
            </a:pPr>
            <a:r>
              <a:rPr lang="en-US" sz="1900" b="1" dirty="0"/>
              <a:t>Visible trade balance</a:t>
            </a:r>
          </a:p>
          <a:p>
            <a:pPr marL="342900" indent="-342900">
              <a:buClr>
                <a:srgbClr val="00B050"/>
              </a:buClr>
              <a:buFont typeface="Wingdings 3" panose="05040102010807070707" pitchFamily="18" charset="2"/>
              <a:buChar char=""/>
            </a:pPr>
            <a:r>
              <a:rPr lang="en-US" sz="1900" dirty="0"/>
              <a:t>The </a:t>
            </a:r>
            <a:r>
              <a:rPr lang="en-US" sz="1900" b="1" dirty="0">
                <a:solidFill>
                  <a:srgbClr val="FF0000"/>
                </a:solidFill>
              </a:rPr>
              <a:t>visible trade balance </a:t>
            </a:r>
            <a:r>
              <a:rPr lang="en-US" sz="1900" dirty="0"/>
              <a:t>is a record of the export and import of physical goods. </a:t>
            </a:r>
            <a:r>
              <a:rPr lang="en-US" sz="1900" dirty="0" smtClean="0"/>
              <a:t>It is </a:t>
            </a:r>
            <a:r>
              <a:rPr lang="en-US" sz="1900" dirty="0"/>
              <a:t>also known as the balance of trade in goods. It is the trade in goods, such as </a:t>
            </a:r>
            <a:r>
              <a:rPr lang="en-US" sz="1900" dirty="0" smtClean="0"/>
              <a:t>raw materials</a:t>
            </a:r>
            <a:r>
              <a:rPr lang="en-US" sz="1900" dirty="0"/>
              <a:t>, semi-manufactured products and manufactured goods. </a:t>
            </a:r>
            <a:r>
              <a:rPr lang="en-US" sz="1900" b="1" dirty="0">
                <a:solidFill>
                  <a:srgbClr val="FF0000"/>
                </a:solidFill>
              </a:rPr>
              <a:t>Visible </a:t>
            </a:r>
            <a:r>
              <a:rPr lang="en-US" sz="1900" b="1" dirty="0" smtClean="0">
                <a:solidFill>
                  <a:srgbClr val="FF0000"/>
                </a:solidFill>
              </a:rPr>
              <a:t>exports </a:t>
            </a:r>
            <a:r>
              <a:rPr lang="en-US" sz="1900" dirty="0" smtClean="0"/>
              <a:t>are </a:t>
            </a:r>
            <a:r>
              <a:rPr lang="en-US" sz="1900" dirty="0"/>
              <a:t>goods that are sold to foreign customers, with money flowing into the </a:t>
            </a:r>
            <a:r>
              <a:rPr lang="en-US" sz="1900" dirty="0" smtClean="0"/>
              <a:t>domestic economy</a:t>
            </a:r>
            <a:r>
              <a:rPr lang="en-US" sz="1900" dirty="0"/>
              <a:t>. </a:t>
            </a:r>
            <a:r>
              <a:rPr lang="en-US" sz="1900" dirty="0" smtClean="0"/>
              <a:t>E.g., </a:t>
            </a:r>
            <a:r>
              <a:rPr lang="en-US" sz="1900" dirty="0"/>
              <a:t>the export </a:t>
            </a:r>
            <a:r>
              <a:rPr lang="en-US" sz="1900" dirty="0" smtClean="0"/>
              <a:t>of Toyota </a:t>
            </a:r>
            <a:r>
              <a:rPr lang="en-US" sz="1900" dirty="0"/>
              <a:t>cars results in an inward </a:t>
            </a:r>
            <a:r>
              <a:rPr lang="en-US" sz="1900" dirty="0" smtClean="0"/>
              <a:t/>
            </a:r>
            <a:br>
              <a:rPr lang="en-US" sz="1900" dirty="0" smtClean="0"/>
            </a:br>
            <a:r>
              <a:rPr lang="en-US" sz="1900" dirty="0" smtClean="0"/>
              <a:t>flow </a:t>
            </a:r>
            <a:r>
              <a:rPr lang="en-US" sz="1900" dirty="0"/>
              <a:t>of </a:t>
            </a:r>
            <a:r>
              <a:rPr lang="en-US" sz="1900" dirty="0" smtClean="0"/>
              <a:t>money to </a:t>
            </a:r>
            <a:r>
              <a:rPr lang="en-US" sz="1900" dirty="0"/>
              <a:t>Japan's visible </a:t>
            </a:r>
            <a:r>
              <a:rPr lang="en-US" sz="1900" dirty="0" smtClean="0"/>
              <a:t/>
            </a:r>
            <a:br>
              <a:rPr lang="en-US" sz="1900" dirty="0" smtClean="0"/>
            </a:br>
            <a:r>
              <a:rPr lang="en-US" sz="1900" dirty="0" smtClean="0"/>
              <a:t>balance</a:t>
            </a:r>
            <a:r>
              <a:rPr lang="en-US" sz="1900" dirty="0"/>
              <a:t>. </a:t>
            </a:r>
            <a:r>
              <a:rPr lang="en-US" sz="1900" b="1" dirty="0">
                <a:solidFill>
                  <a:srgbClr val="FF0000"/>
                </a:solidFill>
              </a:rPr>
              <a:t>Visible imports </a:t>
            </a:r>
            <a:r>
              <a:rPr lang="en-US" sz="1900" dirty="0"/>
              <a:t>are goods </a:t>
            </a:r>
            <a:r>
              <a:rPr lang="en-IE" sz="1900" dirty="0" smtClean="0"/>
              <a:t/>
            </a:r>
            <a:br>
              <a:rPr lang="en-IE" sz="1900" dirty="0" smtClean="0"/>
            </a:br>
            <a:r>
              <a:rPr lang="en-US" sz="1900" dirty="0" smtClean="0"/>
              <a:t>bought </a:t>
            </a:r>
            <a:r>
              <a:rPr lang="en-US" sz="1900" dirty="0"/>
              <a:t>by domestic </a:t>
            </a:r>
            <a:r>
              <a:rPr lang="en-US" sz="1900" dirty="0" smtClean="0"/>
              <a:t>customers from </a:t>
            </a:r>
            <a:br>
              <a:rPr lang="en-US" sz="1900" dirty="0" smtClean="0"/>
            </a:br>
            <a:r>
              <a:rPr lang="en-US" sz="1900" dirty="0" smtClean="0"/>
              <a:t>foreign </a:t>
            </a:r>
            <a:r>
              <a:rPr lang="en-US" sz="1900" dirty="0"/>
              <a:t>sellers, such as Japanese </a:t>
            </a:r>
            <a:r>
              <a:rPr lang="en-IE" sz="1900" dirty="0" smtClean="0"/>
              <a:t/>
            </a:r>
            <a:br>
              <a:rPr lang="en-IE" sz="1900" dirty="0" smtClean="0"/>
            </a:br>
            <a:r>
              <a:rPr lang="en-US" sz="1900" dirty="0" smtClean="0"/>
              <a:t>residents </a:t>
            </a:r>
            <a:r>
              <a:rPr lang="en-US" sz="1900" dirty="0"/>
              <a:t>buying German-made cars. </a:t>
            </a:r>
            <a:r>
              <a:rPr lang="en-US" sz="1900" dirty="0" smtClean="0"/>
              <a:t/>
            </a:r>
            <a:br>
              <a:rPr lang="en-US" sz="1900" dirty="0" smtClean="0"/>
            </a:br>
            <a:r>
              <a:rPr lang="en-US" sz="1900" dirty="0" smtClean="0"/>
              <a:t>This results </a:t>
            </a:r>
            <a:r>
              <a:rPr lang="en-US" sz="1900" dirty="0"/>
              <a:t>in money flowing out of </a:t>
            </a:r>
            <a:r>
              <a:rPr lang="en-US" sz="1900" dirty="0" smtClean="0"/>
              <a:t/>
            </a:r>
            <a:br>
              <a:rPr lang="en-US" sz="1900" dirty="0" smtClean="0"/>
            </a:br>
            <a:r>
              <a:rPr lang="en-US" sz="1900" dirty="0" smtClean="0"/>
              <a:t>the </a:t>
            </a:r>
            <a:r>
              <a:rPr lang="en-US" sz="1900" dirty="0"/>
              <a:t>Japanese economy.</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The Current Account</a:t>
            </a:r>
            <a:endParaRPr lang="en-GB" sz="3600" dirty="0"/>
          </a:p>
        </p:txBody>
      </p:sp>
      <p:sp>
        <p:nvSpPr>
          <p:cNvPr id="2" name="Rectangle 1"/>
          <p:cNvSpPr/>
          <p:nvPr/>
        </p:nvSpPr>
        <p:spPr>
          <a:xfrm>
            <a:off x="4932040" y="6064260"/>
            <a:ext cx="3849650" cy="677108"/>
          </a:xfrm>
          <a:prstGeom prst="rect">
            <a:avLst/>
          </a:prstGeom>
        </p:spPr>
        <p:txBody>
          <a:bodyPr wrap="square">
            <a:spAutoFit/>
          </a:bodyPr>
          <a:lstStyle/>
          <a:p>
            <a:pPr algn="ctr"/>
            <a:r>
              <a:rPr lang="en-GB" sz="1900" dirty="0" smtClean="0">
                <a:latin typeface="Arial" panose="020B0604020202020204" pitchFamily="34" charset="0"/>
                <a:cs typeface="Arial" panose="020B0604020202020204" pitchFamily="34" charset="0"/>
              </a:rPr>
              <a:t>Toyota cars are an example of visible exports</a:t>
            </a:r>
            <a:endParaRPr lang="en-GB" sz="1900" dirty="0">
              <a:latin typeface="Arial" panose="020B0604020202020204" pitchFamily="34" charset="0"/>
              <a:cs typeface="Arial" panose="020B0604020202020204" pitchFamily="34" charset="0"/>
            </a:endParaRPr>
          </a:p>
        </p:txBody>
      </p:sp>
      <p:pic>
        <p:nvPicPr>
          <p:cNvPr id="1026" name="Picture 2" descr="Image result for toyota car fac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5763" y="4365415"/>
            <a:ext cx="3022203" cy="1698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905092"/>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5735416"/>
          </a:xfrm>
          <a:prstGeom prst="rect">
            <a:avLst/>
          </a:prstGeom>
        </p:spPr>
        <p:txBody>
          <a:bodyPr wrap="square">
            <a:spAutoFit/>
          </a:bodyPr>
          <a:lstStyle/>
          <a:p>
            <a:pPr marL="342900" indent="-342900">
              <a:buClr>
                <a:srgbClr val="00B050"/>
              </a:buClr>
              <a:buFont typeface="Wingdings 3" panose="05040102010807070707" pitchFamily="18" charset="2"/>
              <a:buChar char=""/>
            </a:pPr>
            <a:r>
              <a:rPr lang="en-US" sz="1930" dirty="0"/>
              <a:t>The </a:t>
            </a:r>
            <a:r>
              <a:rPr lang="en-US" sz="1930" b="1" dirty="0">
                <a:solidFill>
                  <a:srgbClr val="FF0000"/>
                </a:solidFill>
              </a:rPr>
              <a:t>invisible trade balance </a:t>
            </a:r>
            <a:r>
              <a:rPr lang="en-US" sz="1930" dirty="0"/>
              <a:t>is a record of the export and import of </a:t>
            </a:r>
            <a:r>
              <a:rPr lang="en-US" sz="1930" dirty="0" smtClean="0"/>
              <a:t>services (intangible </a:t>
            </a:r>
            <a:r>
              <a:rPr lang="en-US" sz="1930" dirty="0"/>
              <a:t>products), such as banking, insurance, shipping and tourism. It </a:t>
            </a:r>
            <a:r>
              <a:rPr lang="en-US" sz="1930" dirty="0" smtClean="0"/>
              <a:t>is sometimes </a:t>
            </a:r>
            <a:r>
              <a:rPr lang="en-US" sz="1930" dirty="0"/>
              <a:t>called the balance of trade in services. </a:t>
            </a:r>
            <a:r>
              <a:rPr lang="en-US" sz="1930" dirty="0" smtClean="0"/>
              <a:t>E.g., </a:t>
            </a:r>
            <a:r>
              <a:rPr lang="en-US" sz="1930" dirty="0"/>
              <a:t>American </a:t>
            </a:r>
            <a:r>
              <a:rPr lang="en-US" sz="1930" dirty="0" smtClean="0"/>
              <a:t>tourists in </a:t>
            </a:r>
            <a:r>
              <a:rPr lang="en-US" sz="1930" dirty="0"/>
              <a:t>France would represent export earnings (or an </a:t>
            </a:r>
            <a:r>
              <a:rPr lang="en-US" sz="1930" b="1" dirty="0">
                <a:solidFill>
                  <a:srgbClr val="FF0000"/>
                </a:solidFill>
              </a:rPr>
              <a:t>invisible export</a:t>
            </a:r>
            <a:r>
              <a:rPr lang="en-US" sz="1930" dirty="0"/>
              <a:t>) for the </a:t>
            </a:r>
            <a:r>
              <a:rPr lang="en-US" sz="1930" dirty="0" smtClean="0"/>
              <a:t>French economy</a:t>
            </a:r>
            <a:r>
              <a:rPr lang="en-US" sz="1930" dirty="0"/>
              <a:t>. By contrast, French customers who fly on American Airlines represent </a:t>
            </a:r>
            <a:r>
              <a:rPr lang="en-US" sz="1930" dirty="0" smtClean="0"/>
              <a:t>an </a:t>
            </a:r>
            <a:r>
              <a:rPr lang="en-US" sz="1930" b="1" dirty="0" smtClean="0">
                <a:solidFill>
                  <a:srgbClr val="FF0000"/>
                </a:solidFill>
              </a:rPr>
              <a:t>invisible </a:t>
            </a:r>
            <a:r>
              <a:rPr lang="en-US" sz="1930" b="1" dirty="0">
                <a:solidFill>
                  <a:srgbClr val="FF0000"/>
                </a:solidFill>
              </a:rPr>
              <a:t>import </a:t>
            </a:r>
            <a:r>
              <a:rPr lang="en-US" sz="1930" dirty="0"/>
              <a:t>for the country.</a:t>
            </a:r>
          </a:p>
          <a:p>
            <a:pPr>
              <a:buClr>
                <a:srgbClr val="00B050"/>
              </a:buClr>
            </a:pPr>
            <a:r>
              <a:rPr lang="en-US" sz="1930" b="1" dirty="0"/>
              <a:t>Net income flows and transfers</a:t>
            </a:r>
          </a:p>
          <a:p>
            <a:pPr marL="342900" indent="-342900">
              <a:buClr>
                <a:srgbClr val="00B050"/>
              </a:buClr>
              <a:buFont typeface="Wingdings 3" panose="05040102010807070707" pitchFamily="18" charset="2"/>
              <a:buChar char=""/>
            </a:pPr>
            <a:r>
              <a:rPr lang="en-US" sz="1930" b="1" dirty="0">
                <a:solidFill>
                  <a:srgbClr val="FF0000"/>
                </a:solidFill>
              </a:rPr>
              <a:t>Net income flows and transfers </a:t>
            </a:r>
            <a:r>
              <a:rPr lang="en-US" sz="1930" dirty="0" smtClean="0"/>
              <a:t>are </a:t>
            </a:r>
            <a:r>
              <a:rPr lang="en-US" sz="1930" dirty="0"/>
              <a:t>a record </a:t>
            </a:r>
            <a:r>
              <a:rPr lang="en-US" sz="1930" dirty="0" smtClean="0"/>
              <a:t>of a </a:t>
            </a:r>
            <a:r>
              <a:rPr lang="en-US" sz="1930" dirty="0"/>
              <a:t>country's net income earned </a:t>
            </a:r>
            <a:r>
              <a:rPr lang="en-US" sz="1930" dirty="0" smtClean="0"/>
              <a:t>from capital </a:t>
            </a:r>
            <a:r>
              <a:rPr lang="en-US" sz="1930" dirty="0"/>
              <a:t>flows. Examples include:</a:t>
            </a:r>
          </a:p>
          <a:p>
            <a:pPr marL="620713" indent="-258763">
              <a:buClr>
                <a:srgbClr val="00B050"/>
              </a:buClr>
              <a:buFont typeface="Arial" panose="020B0604020202020204" pitchFamily="34" charset="0"/>
              <a:buChar char="•"/>
            </a:pPr>
            <a:r>
              <a:rPr lang="en-US" sz="1930" dirty="0" smtClean="0"/>
              <a:t>interest</a:t>
            </a:r>
            <a:r>
              <a:rPr lang="en-US" sz="1930" dirty="0"/>
              <a:t>, profits and dividends paid to foreigners who own assets in the country</a:t>
            </a:r>
          </a:p>
          <a:p>
            <a:pPr marL="620713" indent="-258763">
              <a:buClr>
                <a:srgbClr val="00B050"/>
              </a:buClr>
              <a:buFont typeface="Arial" panose="020B0604020202020204" pitchFamily="34" charset="0"/>
              <a:buChar char="•"/>
            </a:pPr>
            <a:r>
              <a:rPr lang="en-US" sz="1930" dirty="0" smtClean="0"/>
              <a:t>income </a:t>
            </a:r>
            <a:r>
              <a:rPr lang="en-US" sz="1930" dirty="0"/>
              <a:t>earned on foreign assets owned by domestic residents and firms</a:t>
            </a:r>
          </a:p>
          <a:p>
            <a:pPr marL="342900" indent="-342900">
              <a:buClr>
                <a:srgbClr val="00B050"/>
              </a:buClr>
              <a:buFont typeface="Wingdings 3" panose="05040102010807070707" pitchFamily="18" charset="2"/>
              <a:buChar char=""/>
            </a:pPr>
            <a:r>
              <a:rPr lang="en-US" sz="1930" dirty="0"/>
              <a:t>Examples of transfers include:</a:t>
            </a:r>
          </a:p>
          <a:p>
            <a:pPr marL="620713" indent="-258763">
              <a:buClr>
                <a:srgbClr val="00B050"/>
              </a:buClr>
              <a:buFont typeface="Arial" panose="020B0604020202020204" pitchFamily="34" charset="0"/>
              <a:buChar char="•"/>
            </a:pPr>
            <a:r>
              <a:rPr lang="en-US" sz="1930" dirty="0" smtClean="0"/>
              <a:t>money </a:t>
            </a:r>
            <a:r>
              <a:rPr lang="en-US" sz="1930" dirty="0"/>
              <a:t>spent on foreign aid</a:t>
            </a:r>
          </a:p>
          <a:p>
            <a:pPr marL="620713" indent="-258763">
              <a:buClr>
                <a:srgbClr val="00B050"/>
              </a:buClr>
              <a:buFont typeface="Arial" panose="020B0604020202020204" pitchFamily="34" charset="0"/>
              <a:buChar char="•"/>
            </a:pPr>
            <a:r>
              <a:rPr lang="en-US" sz="1930" dirty="0" smtClean="0"/>
              <a:t>money </a:t>
            </a:r>
            <a:r>
              <a:rPr lang="en-US" sz="1930" dirty="0"/>
              <a:t>sent home by people working abroad</a:t>
            </a:r>
          </a:p>
          <a:p>
            <a:pPr marL="620713" indent="-258763">
              <a:buClr>
                <a:srgbClr val="00B050"/>
              </a:buClr>
              <a:buFont typeface="Arial" panose="020B0604020202020204" pitchFamily="34" charset="0"/>
              <a:buChar char="•"/>
            </a:pPr>
            <a:r>
              <a:rPr lang="en-US" sz="1930" dirty="0" smtClean="0"/>
              <a:t>taxes </a:t>
            </a:r>
            <a:r>
              <a:rPr lang="en-US" sz="1930" dirty="0"/>
              <a:t>received by the government from foreign residents and firms</a:t>
            </a:r>
          </a:p>
          <a:p>
            <a:pPr marL="620713" indent="-258763">
              <a:buClr>
                <a:srgbClr val="00B050"/>
              </a:buClr>
              <a:buFont typeface="Arial" panose="020B0604020202020204" pitchFamily="34" charset="0"/>
              <a:buChar char="•"/>
            </a:pPr>
            <a:r>
              <a:rPr lang="en-US" sz="1930" dirty="0" smtClean="0"/>
              <a:t>bank </a:t>
            </a:r>
            <a:r>
              <a:rPr lang="en-US" sz="1930" dirty="0"/>
              <a:t>deposits held in overseas banks</a:t>
            </a:r>
            <a:r>
              <a:rPr lang="en-US" sz="1930" dirty="0" smtClean="0"/>
              <a:t>.</a:t>
            </a:r>
            <a:endParaRPr lang="en-US" sz="193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Invisible Trade Balance</a:t>
            </a:r>
            <a:endParaRPr lang="en-GB" sz="3600" dirty="0"/>
          </a:p>
        </p:txBody>
      </p:sp>
    </p:spTree>
    <p:extLst>
      <p:ext uri="{BB962C8B-B14F-4D97-AF65-F5344CB8AC3E}">
        <p14:creationId xmlns:p14="http://schemas.microsoft.com/office/powerpoint/2010/main" val="1414222194"/>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4024179"/>
          </a:xfrm>
          <a:prstGeom prst="rect">
            <a:avLst/>
          </a:prstGeom>
        </p:spPr>
        <p:txBody>
          <a:bodyPr wrap="square">
            <a:spAutoFit/>
          </a:bodyPr>
          <a:lstStyle/>
          <a:p>
            <a:pPr marL="449263" indent="-449263">
              <a:buClr>
                <a:srgbClr val="00B050"/>
              </a:buClr>
              <a:buFont typeface="Wingdings 3" panose="05040102010807070707" pitchFamily="18" charset="2"/>
              <a:buChar char=""/>
            </a:pPr>
            <a:r>
              <a:rPr lang="en-US" sz="2300" dirty="0" smtClean="0"/>
              <a:t>The </a:t>
            </a:r>
            <a:r>
              <a:rPr lang="en-US" sz="2300" dirty="0"/>
              <a:t>sum of the visible and invisible trade balances gives what is known as the </a:t>
            </a:r>
            <a:r>
              <a:rPr lang="en-US" sz="2300" dirty="0" smtClean="0"/>
              <a:t>balance of trade </a:t>
            </a:r>
            <a:r>
              <a:rPr lang="en-US" sz="2300" dirty="0"/>
              <a:t>or simply the </a:t>
            </a:r>
            <a:r>
              <a:rPr lang="en-US" sz="2300" dirty="0" smtClean="0"/>
              <a:t>trade </a:t>
            </a:r>
            <a:r>
              <a:rPr lang="en-US" sz="2300" dirty="0"/>
              <a:t>balance - the difference between a country's </a:t>
            </a:r>
            <a:r>
              <a:rPr lang="en-US" sz="2300" dirty="0" smtClean="0"/>
              <a:t>total export </a:t>
            </a:r>
            <a:r>
              <a:rPr lang="en-US" sz="2300" dirty="0"/>
              <a:t>earnings and its total import expenditure. </a:t>
            </a:r>
          </a:p>
          <a:p>
            <a:pPr marL="449263" indent="-449263">
              <a:buClr>
                <a:srgbClr val="00B050"/>
              </a:buClr>
              <a:buFont typeface="Wingdings 3" panose="05040102010807070707" pitchFamily="18" charset="2"/>
              <a:buChar char=""/>
            </a:pPr>
            <a:r>
              <a:rPr lang="en-US" sz="2300" dirty="0" smtClean="0"/>
              <a:t>The </a:t>
            </a:r>
            <a:r>
              <a:rPr lang="en-US" sz="2300" dirty="0"/>
              <a:t>trade balance is the </a:t>
            </a:r>
            <a:r>
              <a:rPr lang="en-US" sz="2300" dirty="0" smtClean="0"/>
              <a:t>largest component </a:t>
            </a:r>
            <a:r>
              <a:rPr lang="en-US" sz="2300" dirty="0"/>
              <a:t>of the current account. It is often referred to as net </a:t>
            </a:r>
            <a:r>
              <a:rPr lang="en-US" sz="2300" dirty="0" smtClean="0"/>
              <a:t>exports</a:t>
            </a:r>
            <a:r>
              <a:rPr lang="en-US" sz="2300" dirty="0"/>
              <a:t>. </a:t>
            </a:r>
            <a:r>
              <a:rPr lang="en-US" sz="2300" dirty="0" smtClean="0"/>
              <a:t>Therefore, the </a:t>
            </a:r>
            <a:r>
              <a:rPr lang="en-US" sz="2300" dirty="0"/>
              <a:t>current account is calculated as follows:</a:t>
            </a:r>
          </a:p>
          <a:p>
            <a:pPr>
              <a:buClr>
                <a:srgbClr val="00B050"/>
              </a:buClr>
            </a:pPr>
            <a:endParaRPr lang="en-US" sz="1200" dirty="0" smtClean="0">
              <a:solidFill>
                <a:srgbClr val="002060"/>
              </a:solidFill>
            </a:endParaRPr>
          </a:p>
          <a:p>
            <a:pPr marL="811213">
              <a:lnSpc>
                <a:spcPts val="1100"/>
              </a:lnSpc>
              <a:buClr>
                <a:srgbClr val="00B050"/>
              </a:buClr>
              <a:tabLst>
                <a:tab pos="2155825" algn="l"/>
                <a:tab pos="4037013" algn="l"/>
                <a:tab pos="6107113" algn="l"/>
              </a:tabLst>
            </a:pPr>
            <a:r>
              <a:rPr lang="en-US" sz="1900" dirty="0" smtClean="0">
                <a:solidFill>
                  <a:srgbClr val="FF0000"/>
                </a:solidFill>
              </a:rPr>
              <a:t>Current 	visible trade	invisible trade	net </a:t>
            </a:r>
            <a:r>
              <a:rPr lang="en-US" sz="1900" dirty="0">
                <a:solidFill>
                  <a:srgbClr val="FF0000"/>
                </a:solidFill>
              </a:rPr>
              <a:t>income flows</a:t>
            </a:r>
          </a:p>
          <a:p>
            <a:pPr>
              <a:lnSpc>
                <a:spcPts val="1100"/>
              </a:lnSpc>
              <a:buClr>
                <a:srgbClr val="00B050"/>
              </a:buClr>
              <a:tabLst>
                <a:tab pos="1793875" algn="l"/>
                <a:tab pos="3675063" algn="l"/>
                <a:tab pos="5745163" algn="l"/>
              </a:tabLst>
            </a:pPr>
            <a:r>
              <a:rPr lang="en-US" sz="1900" dirty="0" smtClean="0">
                <a:solidFill>
                  <a:srgbClr val="FF0000"/>
                </a:solidFill>
              </a:rPr>
              <a:t>	=	+	+</a:t>
            </a:r>
          </a:p>
          <a:p>
            <a:pPr marL="811213">
              <a:lnSpc>
                <a:spcPts val="1100"/>
              </a:lnSpc>
              <a:buClr>
                <a:srgbClr val="00B050"/>
              </a:buClr>
              <a:tabLst>
                <a:tab pos="2328863" algn="l"/>
                <a:tab pos="4313238" algn="l"/>
                <a:tab pos="6280150" algn="l"/>
              </a:tabLst>
            </a:pPr>
            <a:r>
              <a:rPr lang="en-US" sz="1900" dirty="0" smtClean="0">
                <a:solidFill>
                  <a:srgbClr val="FF0000"/>
                </a:solidFill>
              </a:rPr>
              <a:t>account 	balance 	balance 	and </a:t>
            </a:r>
            <a:r>
              <a:rPr lang="en-US" sz="1900" dirty="0">
                <a:solidFill>
                  <a:srgbClr val="FF0000"/>
                </a:solidFill>
              </a:rPr>
              <a:t>transfers</a:t>
            </a:r>
          </a:p>
          <a:p>
            <a:pPr>
              <a:buClr>
                <a:srgbClr val="00B050"/>
              </a:buClr>
            </a:pPr>
            <a:endParaRPr lang="en-US" sz="1400" dirty="0" smtClean="0">
              <a:solidFill>
                <a:srgbClr val="002060"/>
              </a:solidFill>
            </a:endParaRPr>
          </a:p>
          <a:p>
            <a:pPr marL="173038">
              <a:lnSpc>
                <a:spcPts val="1200"/>
              </a:lnSpc>
              <a:buClr>
                <a:srgbClr val="00B050"/>
              </a:buClr>
              <a:tabLst>
                <a:tab pos="2967038" algn="l"/>
                <a:tab pos="5918200" algn="l"/>
              </a:tabLst>
            </a:pPr>
            <a:r>
              <a:rPr lang="en-US" sz="1900" dirty="0" smtClean="0">
                <a:solidFill>
                  <a:srgbClr val="002060"/>
                </a:solidFill>
              </a:rPr>
              <a:t>Net </a:t>
            </a:r>
            <a:r>
              <a:rPr lang="en-US" sz="1900" dirty="0">
                <a:solidFill>
                  <a:srgbClr val="002060"/>
                </a:solidFill>
              </a:rPr>
              <a:t>income flows </a:t>
            </a:r>
            <a:r>
              <a:rPr lang="en-US" sz="1900" dirty="0" smtClean="0">
                <a:solidFill>
                  <a:srgbClr val="002060"/>
                </a:solidFill>
              </a:rPr>
              <a:t>	income </a:t>
            </a:r>
            <a:r>
              <a:rPr lang="en-US" sz="1900" dirty="0">
                <a:solidFill>
                  <a:srgbClr val="002060"/>
                </a:solidFill>
              </a:rPr>
              <a:t>flows and </a:t>
            </a:r>
            <a:r>
              <a:rPr lang="en-US" sz="1900" dirty="0" smtClean="0">
                <a:solidFill>
                  <a:srgbClr val="002060"/>
                </a:solidFill>
              </a:rPr>
              <a:t>	income </a:t>
            </a:r>
            <a:r>
              <a:rPr lang="en-US" sz="1900" dirty="0">
                <a:solidFill>
                  <a:srgbClr val="002060"/>
                </a:solidFill>
              </a:rPr>
              <a:t>flows </a:t>
            </a:r>
            <a:r>
              <a:rPr lang="en-US" sz="1900" dirty="0" smtClean="0">
                <a:solidFill>
                  <a:srgbClr val="002060"/>
                </a:solidFill>
              </a:rPr>
              <a:t>and</a:t>
            </a:r>
          </a:p>
          <a:p>
            <a:pPr>
              <a:lnSpc>
                <a:spcPts val="1200"/>
              </a:lnSpc>
              <a:buClr>
                <a:srgbClr val="00B050"/>
              </a:buClr>
              <a:tabLst>
                <a:tab pos="2243138" algn="l"/>
                <a:tab pos="5468938" algn="l"/>
              </a:tabLst>
            </a:pPr>
            <a:r>
              <a:rPr lang="en-US" sz="1900" dirty="0" smtClean="0">
                <a:solidFill>
                  <a:srgbClr val="002060"/>
                </a:solidFill>
              </a:rPr>
              <a:t>	=	-</a:t>
            </a:r>
            <a:endParaRPr lang="en-US" sz="1900" dirty="0">
              <a:solidFill>
                <a:srgbClr val="002060"/>
              </a:solidFill>
            </a:endParaRPr>
          </a:p>
          <a:p>
            <a:pPr marL="449263">
              <a:lnSpc>
                <a:spcPts val="1200"/>
              </a:lnSpc>
              <a:buClr>
                <a:srgbClr val="00B050"/>
              </a:buClr>
              <a:tabLst>
                <a:tab pos="2519363" algn="l"/>
                <a:tab pos="5745163" algn="l"/>
              </a:tabLst>
            </a:pPr>
            <a:r>
              <a:rPr lang="en-US" sz="1900" dirty="0">
                <a:solidFill>
                  <a:srgbClr val="002060"/>
                </a:solidFill>
              </a:rPr>
              <a:t>and transfers </a:t>
            </a:r>
            <a:r>
              <a:rPr lang="en-US" sz="1900" dirty="0" smtClean="0">
                <a:solidFill>
                  <a:srgbClr val="002060"/>
                </a:solidFill>
              </a:rPr>
              <a:t>	transfers </a:t>
            </a:r>
            <a:r>
              <a:rPr lang="en-US" sz="1900" dirty="0">
                <a:solidFill>
                  <a:srgbClr val="002060"/>
                </a:solidFill>
              </a:rPr>
              <a:t>earned </a:t>
            </a:r>
            <a:r>
              <a:rPr lang="en-US" sz="1900" dirty="0" smtClean="0">
                <a:solidFill>
                  <a:srgbClr val="002060"/>
                </a:solidFill>
              </a:rPr>
              <a:t>overseas	transfers </a:t>
            </a:r>
            <a:r>
              <a:rPr lang="en-US" sz="1900" dirty="0">
                <a:solidFill>
                  <a:srgbClr val="002060"/>
                </a:solidFill>
              </a:rPr>
              <a:t>sent </a:t>
            </a:r>
            <a:r>
              <a:rPr lang="en-US" sz="1900" dirty="0" smtClean="0">
                <a:solidFill>
                  <a:srgbClr val="002060"/>
                </a:solidFill>
              </a:rPr>
              <a:t>overseas</a:t>
            </a:r>
          </a:p>
          <a:p>
            <a:pPr>
              <a:buClr>
                <a:srgbClr val="00B050"/>
              </a:buClr>
            </a:pPr>
            <a:endParaRPr lang="en-US" sz="11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Invisible Trade Balance</a:t>
            </a:r>
            <a:endParaRPr lang="en-GB" sz="3600" dirty="0"/>
          </a:p>
        </p:txBody>
      </p:sp>
      <p:sp>
        <p:nvSpPr>
          <p:cNvPr id="2" name="Rectangle 1"/>
          <p:cNvSpPr/>
          <p:nvPr/>
        </p:nvSpPr>
        <p:spPr>
          <a:xfrm>
            <a:off x="290301" y="5301208"/>
            <a:ext cx="8530171" cy="1323439"/>
          </a:xfrm>
          <a:prstGeom prst="rect">
            <a:avLst/>
          </a:prstGeom>
          <a:solidFill>
            <a:schemeClr val="accent5">
              <a:lumMod val="20000"/>
              <a:lumOff val="80000"/>
            </a:schemeClr>
          </a:solidFill>
          <a:ln w="57150">
            <a:solidFill>
              <a:srgbClr val="002060"/>
            </a:solidFill>
          </a:ln>
        </p:spPr>
        <p:txBody>
          <a:bodyPr wrap="square">
            <a:spAutoFit/>
          </a:bodyPr>
          <a:lstStyle/>
          <a:p>
            <a:r>
              <a:rPr lang="en-GB" sz="2000" b="1" dirty="0" smtClean="0">
                <a:latin typeface="Arial" panose="020B0604020202020204" pitchFamily="34" charset="0"/>
                <a:cs typeface="Arial" panose="020B0604020202020204" pitchFamily="34" charset="0"/>
              </a:rPr>
              <a:t>Study Tip</a:t>
            </a:r>
          </a:p>
          <a:p>
            <a:r>
              <a:rPr lang="en-GB" sz="2000" dirty="0" smtClean="0">
                <a:latin typeface="Arial" panose="020B0604020202020204" pitchFamily="34" charset="0"/>
                <a:cs typeface="Arial" panose="020B0604020202020204" pitchFamily="34" charset="0"/>
              </a:rPr>
              <a:t>The easiest way to distinguish between invisible exports and imports </a:t>
            </a:r>
            <a:r>
              <a:rPr lang="en-GB" sz="2000" dirty="0">
                <a:latin typeface="Arial" panose="020B0604020202020204" pitchFamily="34" charset="0"/>
                <a:cs typeface="Arial" panose="020B0604020202020204" pitchFamily="34" charset="0"/>
              </a:rPr>
              <a:t>is to</a:t>
            </a:r>
          </a:p>
          <a:p>
            <a:r>
              <a:rPr lang="en-GB" sz="2000" dirty="0">
                <a:latin typeface="Arial" panose="020B0604020202020204" pitchFamily="34" charset="0"/>
                <a:cs typeface="Arial" panose="020B0604020202020204" pitchFamily="34" charset="0"/>
              </a:rPr>
              <a:t>consider flows </a:t>
            </a:r>
            <a:r>
              <a:rPr lang="en-GB" sz="2000" dirty="0" smtClean="0">
                <a:latin typeface="Arial" panose="020B0604020202020204" pitchFamily="34" charset="0"/>
                <a:cs typeface="Arial" panose="020B0604020202020204" pitchFamily="34" charset="0"/>
              </a:rPr>
              <a:t>of money (where the </a:t>
            </a:r>
            <a:r>
              <a:rPr lang="en-GB" sz="2000" dirty="0">
                <a:latin typeface="Arial" panose="020B0604020202020204" pitchFamily="34" charset="0"/>
                <a:cs typeface="Arial" panose="020B0604020202020204" pitchFamily="34" charset="0"/>
              </a:rPr>
              <a:t>money </a:t>
            </a:r>
            <a:r>
              <a:rPr lang="en-GB" sz="2000" dirty="0" smtClean="0">
                <a:latin typeface="Arial" panose="020B0604020202020204" pitchFamily="34" charset="0"/>
                <a:cs typeface="Arial" panose="020B0604020202020204" pitchFamily="34" charset="0"/>
              </a:rPr>
              <a:t>comes from </a:t>
            </a:r>
            <a:r>
              <a:rPr lang="en-GB" sz="2000" dirty="0">
                <a:latin typeface="Arial" panose="020B0604020202020204" pitchFamily="34" charset="0"/>
                <a:cs typeface="Arial" panose="020B0604020202020204" pitchFamily="34" charset="0"/>
              </a:rPr>
              <a:t>or goes </a:t>
            </a:r>
            <a:r>
              <a:rPr lang="en-GB" sz="2000" dirty="0" smtClean="0">
                <a:latin typeface="Arial" panose="020B0604020202020204" pitchFamily="34" charset="0"/>
                <a:cs typeface="Arial" panose="020B0604020202020204" pitchFamily="34" charset="0"/>
              </a:rPr>
              <a:t>to) rather </a:t>
            </a:r>
            <a:r>
              <a:rPr lang="en-GB" sz="2000" dirty="0">
                <a:latin typeface="Arial" panose="020B0604020202020204" pitchFamily="34" charset="0"/>
                <a:cs typeface="Arial" panose="020B0604020202020204" pitchFamily="34" charset="0"/>
              </a:rPr>
              <a:t>than </a:t>
            </a:r>
            <a:r>
              <a:rPr lang="en-GB" sz="2000" dirty="0" smtClean="0">
                <a:latin typeface="Arial" panose="020B0604020202020204" pitchFamily="34" charset="0"/>
                <a:cs typeface="Arial" panose="020B0604020202020204" pitchFamily="34" charset="0"/>
              </a:rPr>
              <a:t>the flows </a:t>
            </a:r>
            <a:r>
              <a:rPr lang="en-GB" sz="2000" dirty="0">
                <a:latin typeface="Arial" panose="020B0604020202020204" pitchFamily="34" charset="0"/>
                <a:cs typeface="Arial" panose="020B0604020202020204" pitchFamily="34" charset="0"/>
              </a:rPr>
              <a:t>of services.</a:t>
            </a:r>
          </a:p>
        </p:txBody>
      </p:sp>
    </p:spTree>
    <p:extLst>
      <p:ext uri="{BB962C8B-B14F-4D97-AF65-F5344CB8AC3E}">
        <p14:creationId xmlns:p14="http://schemas.microsoft.com/office/powerpoint/2010/main" val="3728484125"/>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259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830997"/>
          </a:xfrm>
          <a:prstGeom prst="rect">
            <a:avLst/>
          </a:prstGeom>
        </p:spPr>
        <p:txBody>
          <a:bodyPr wrap="square">
            <a:spAutoFit/>
          </a:bodyPr>
          <a:lstStyle/>
          <a:p>
            <a:pPr>
              <a:buClr>
                <a:srgbClr val="00B050"/>
              </a:buClr>
            </a:pPr>
            <a:r>
              <a:rPr lang="en-GB" sz="2400" b="1" dirty="0" smtClean="0"/>
              <a:t>Table 24.1</a:t>
            </a:r>
            <a:r>
              <a:rPr lang="en-GB" sz="2400" dirty="0" smtClean="0"/>
              <a:t> – The current account balance, selected countries (top and bottom 5 ranks)</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Invisible Trade Balance</a:t>
            </a:r>
            <a:endParaRPr lang="en-GB" sz="3600" dirty="0"/>
          </a:p>
        </p:txBody>
      </p:sp>
      <p:graphicFrame>
        <p:nvGraphicFramePr>
          <p:cNvPr id="3" name="Table 2"/>
          <p:cNvGraphicFramePr>
            <a:graphicFrameLocks noGrp="1"/>
          </p:cNvGraphicFramePr>
          <p:nvPr>
            <p:extLst>
              <p:ext uri="{D42A27DB-BD31-4B8C-83A1-F6EECF244321}">
                <p14:modId xmlns:p14="http://schemas.microsoft.com/office/powerpoint/2010/main" val="769303744"/>
              </p:ext>
            </p:extLst>
          </p:nvPr>
        </p:nvGraphicFramePr>
        <p:xfrm>
          <a:off x="280759" y="1981944"/>
          <a:ext cx="4291242" cy="2743200"/>
        </p:xfrm>
        <a:graphic>
          <a:graphicData uri="http://schemas.openxmlformats.org/drawingml/2006/table">
            <a:tbl>
              <a:tblPr firstRow="1" bandRow="1">
                <a:tableStyleId>{5C22544A-7EE6-4342-B048-85BDC9FD1C3A}</a:tableStyleId>
              </a:tblPr>
              <a:tblGrid>
                <a:gridCol w="1050881"/>
                <a:gridCol w="2088232"/>
                <a:gridCol w="1152129"/>
              </a:tblGrid>
              <a:tr h="422676">
                <a:tc>
                  <a:txBody>
                    <a:bodyPr/>
                    <a:lstStyle/>
                    <a:p>
                      <a:pPr algn="ctr"/>
                      <a:r>
                        <a:rPr lang="en-GB" sz="2400" dirty="0" smtClean="0">
                          <a:latin typeface="Arial" panose="020B0604020202020204" pitchFamily="34" charset="0"/>
                          <a:cs typeface="Arial" panose="020B0604020202020204" pitchFamily="34" charset="0"/>
                        </a:rPr>
                        <a:t>Rank</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Country</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$bn.</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China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213.8</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2</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Germany</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208.1</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3</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Saudi Arabia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150.0</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4</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Japan</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84.7</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5</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Russia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81.3</a:t>
                      </a:r>
                      <a:endParaRPr lang="en-GB" sz="2400" dirty="0">
                        <a:latin typeface="Arial" panose="020B0604020202020204" pitchFamily="34" charset="0"/>
                        <a:cs typeface="Arial" panose="020B0604020202020204" pitchFamily="34" charset="0"/>
                      </a:endParaRPr>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502505214"/>
              </p:ext>
            </p:extLst>
          </p:nvPr>
        </p:nvGraphicFramePr>
        <p:xfrm>
          <a:off x="4716016" y="1981944"/>
          <a:ext cx="4094187" cy="2743200"/>
        </p:xfrm>
        <a:graphic>
          <a:graphicData uri="http://schemas.openxmlformats.org/drawingml/2006/table">
            <a:tbl>
              <a:tblPr firstRow="1" bandRow="1">
                <a:tableStyleId>{5C22544A-7EE6-4342-B048-85BDC9FD1C3A}</a:tableStyleId>
              </a:tblPr>
              <a:tblGrid>
                <a:gridCol w="1080120"/>
                <a:gridCol w="1584176"/>
                <a:gridCol w="1429891"/>
              </a:tblGrid>
              <a:tr h="422676">
                <a:tc>
                  <a:txBody>
                    <a:bodyPr/>
                    <a:lstStyle/>
                    <a:p>
                      <a:pPr algn="ctr"/>
                      <a:r>
                        <a:rPr lang="en-GB" sz="2400" dirty="0" smtClean="0">
                          <a:latin typeface="Arial" panose="020B0604020202020204" pitchFamily="34" charset="0"/>
                          <a:cs typeface="Arial" panose="020B0604020202020204" pitchFamily="34" charset="0"/>
                        </a:rPr>
                        <a:t>Rank</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Country</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$bn.</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1</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USA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-487.2</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2</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India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-80.15</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3</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Brazil</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-65.13</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4</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Canada</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-59.92</a:t>
                      </a:r>
                      <a:endParaRPr lang="en-GB" sz="2400" dirty="0">
                        <a:latin typeface="Arial" panose="020B0604020202020204" pitchFamily="34" charset="0"/>
                        <a:cs typeface="Arial" panose="020B0604020202020204" pitchFamily="34" charset="0"/>
                      </a:endParaRPr>
                    </a:p>
                  </a:txBody>
                  <a:tcPr/>
                </a:tc>
              </a:tr>
              <a:tr h="422676">
                <a:tc>
                  <a:txBody>
                    <a:bodyPr/>
                    <a:lstStyle/>
                    <a:p>
                      <a:pPr algn="ctr"/>
                      <a:r>
                        <a:rPr lang="en-GB" sz="2400" dirty="0" smtClean="0">
                          <a:latin typeface="Arial" panose="020B0604020202020204" pitchFamily="34" charset="0"/>
                          <a:cs typeface="Arial" panose="020B0604020202020204" pitchFamily="34" charset="0"/>
                        </a:rPr>
                        <a:t>5</a:t>
                      </a:r>
                      <a:endParaRPr lang="en-GB" sz="2400" dirty="0">
                        <a:latin typeface="Arial" panose="020B0604020202020204" pitchFamily="34" charset="0"/>
                        <a:cs typeface="Arial" panose="020B0604020202020204" pitchFamily="34" charset="0"/>
                      </a:endParaRPr>
                    </a:p>
                  </a:txBody>
                  <a:tcPr/>
                </a:tc>
                <a:tc>
                  <a:txBody>
                    <a:bodyPr/>
                    <a:lstStyle/>
                    <a:p>
                      <a:r>
                        <a:rPr lang="en-GB" sz="2400" dirty="0" smtClean="0">
                          <a:latin typeface="Arial" panose="020B0604020202020204" pitchFamily="34" charset="0"/>
                          <a:cs typeface="Arial" panose="020B0604020202020204" pitchFamily="34" charset="0"/>
                        </a:rPr>
                        <a:t>Turkey</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-59.74</a:t>
                      </a:r>
                      <a:endParaRPr lang="en-GB" sz="2400" dirty="0">
                        <a:latin typeface="Arial" panose="020B0604020202020204" pitchFamily="34" charset="0"/>
                        <a:cs typeface="Arial" panose="020B0604020202020204" pitchFamily="34" charset="0"/>
                      </a:endParaRPr>
                    </a:p>
                  </a:txBody>
                  <a:tcPr/>
                </a:tc>
              </a:tr>
            </a:tbl>
          </a:graphicData>
        </a:graphic>
      </p:graphicFrame>
      <p:sp>
        <p:nvSpPr>
          <p:cNvPr id="4" name="Rectangle 3"/>
          <p:cNvSpPr/>
          <p:nvPr/>
        </p:nvSpPr>
        <p:spPr>
          <a:xfrm>
            <a:off x="280759" y="5013176"/>
            <a:ext cx="8500931" cy="1569660"/>
          </a:xfrm>
          <a:prstGeom prst="rect">
            <a:avLst/>
          </a:prstGeom>
          <a:solidFill>
            <a:schemeClr val="accent6">
              <a:lumMod val="20000"/>
              <a:lumOff val="80000"/>
            </a:schemeClr>
          </a:solidFill>
          <a:ln w="57150">
            <a:solidFill>
              <a:srgbClr val="002060"/>
            </a:solidFill>
          </a:ln>
        </p:spPr>
        <p:txBody>
          <a:bodyPr wrap="square">
            <a:spAutoFit/>
          </a:bodyPr>
          <a:lstStyle/>
          <a:p>
            <a:r>
              <a:rPr lang="en-GB" sz="2400" b="1" dirty="0">
                <a:latin typeface="Arial" panose="020B0604020202020204" pitchFamily="34" charset="0"/>
                <a:cs typeface="Arial" panose="020B0604020202020204" pitchFamily="34" charset="0"/>
              </a:rPr>
              <a:t>Activity</a:t>
            </a:r>
          </a:p>
          <a:p>
            <a:r>
              <a:rPr lang="en-US" sz="2400" dirty="0">
                <a:latin typeface="Arial" panose="020B0604020202020204" pitchFamily="34" charset="0"/>
                <a:cs typeface="Arial" panose="020B0604020202020204" pitchFamily="34" charset="0"/>
              </a:rPr>
              <a:t>Investigate the main exports and imports for your country, or a country of your </a:t>
            </a:r>
            <a:r>
              <a:rPr lang="en-US" sz="2400" dirty="0" smtClean="0">
                <a:latin typeface="Arial" panose="020B0604020202020204" pitchFamily="34" charset="0"/>
                <a:cs typeface="Arial" panose="020B0604020202020204" pitchFamily="34" charset="0"/>
              </a:rPr>
              <a:t>choice. </a:t>
            </a:r>
            <a:r>
              <a:rPr lang="en-GB" sz="2400" dirty="0" smtClean="0">
                <a:latin typeface="Arial" panose="020B0604020202020204" pitchFamily="34" charset="0"/>
                <a:cs typeface="Arial" panose="020B0604020202020204" pitchFamily="34" charset="0"/>
              </a:rPr>
              <a:t>Does your chosen country currently have a positive or negative trade balance</a:t>
            </a:r>
            <a:r>
              <a:rPr lang="en-GB" sz="24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780000866"/>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969496"/>
          </a:xfrm>
          <a:prstGeom prst="rect">
            <a:avLst/>
          </a:prstGeom>
        </p:spPr>
        <p:txBody>
          <a:bodyPr wrap="square">
            <a:spAutoFit/>
          </a:bodyPr>
          <a:lstStyle/>
          <a:p>
            <a:pPr>
              <a:buClr>
                <a:srgbClr val="00B050"/>
              </a:buClr>
            </a:pPr>
            <a:r>
              <a:rPr lang="en-US" sz="1900" b="1" dirty="0">
                <a:solidFill>
                  <a:srgbClr val="FF0000"/>
                </a:solidFill>
              </a:rPr>
              <a:t>Exam practice</a:t>
            </a:r>
          </a:p>
          <a:p>
            <a:pPr marL="342900" indent="-342900">
              <a:buClr>
                <a:srgbClr val="00B050"/>
              </a:buClr>
              <a:buFont typeface="+mj-lt"/>
              <a:buAutoNum type="arabicPeriod"/>
            </a:pPr>
            <a:r>
              <a:rPr lang="en-US" sz="1900" dirty="0" smtClean="0">
                <a:solidFill>
                  <a:srgbClr val="FF0000"/>
                </a:solidFill>
              </a:rPr>
              <a:t>Classify </a:t>
            </a:r>
            <a:r>
              <a:rPr lang="en-US" sz="1900" dirty="0">
                <a:solidFill>
                  <a:srgbClr val="FF0000"/>
                </a:solidFill>
              </a:rPr>
              <a:t>the following transactions by using a tick </a:t>
            </a:r>
            <a:r>
              <a:rPr lang="en-US" sz="1900" dirty="0" smtClean="0">
                <a:solidFill>
                  <a:srgbClr val="FF0000"/>
                </a:solidFill>
              </a:rPr>
              <a:t>(</a:t>
            </a:r>
            <a:r>
              <a:rPr lang="en-US" sz="1900" b="1" dirty="0" smtClean="0">
                <a:solidFill>
                  <a:srgbClr val="FF0000"/>
                </a:solidFill>
                <a:sym typeface="Wingdings 2" panose="05020102010507070707" pitchFamily="18" charset="2"/>
              </a:rPr>
              <a:t></a:t>
            </a:r>
            <a:r>
              <a:rPr lang="en-US" sz="1900" dirty="0" smtClean="0">
                <a:solidFill>
                  <a:srgbClr val="FF0000"/>
                </a:solidFill>
              </a:rPr>
              <a:t>) </a:t>
            </a:r>
            <a:r>
              <a:rPr lang="en-US" sz="1900" dirty="0">
                <a:solidFill>
                  <a:srgbClr val="FF0000"/>
                </a:solidFill>
              </a:rPr>
              <a:t>in the correct column, </a:t>
            </a:r>
            <a:r>
              <a:rPr lang="en-US" sz="1900" dirty="0" smtClean="0">
                <a:solidFill>
                  <a:srgbClr val="FF0000"/>
                </a:solidFill>
              </a:rPr>
              <a:t>from the </a:t>
            </a:r>
            <a:r>
              <a:rPr lang="en-US" sz="1900" dirty="0">
                <a:solidFill>
                  <a:srgbClr val="FF0000"/>
                </a:solidFill>
              </a:rPr>
              <a:t>perspective of the UK </a:t>
            </a:r>
            <a:r>
              <a:rPr lang="en-US" sz="1900" dirty="0" smtClean="0">
                <a:solidFill>
                  <a:srgbClr val="FF0000"/>
                </a:solidFill>
              </a:rPr>
              <a:t>economy</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Balance of Payments</a:t>
            </a:r>
            <a:endParaRPr lang="en-GB" sz="3600" dirty="0"/>
          </a:p>
        </p:txBody>
      </p:sp>
      <p:graphicFrame>
        <p:nvGraphicFramePr>
          <p:cNvPr id="2" name="Table 1"/>
          <p:cNvGraphicFramePr>
            <a:graphicFrameLocks noGrp="1"/>
          </p:cNvGraphicFramePr>
          <p:nvPr>
            <p:extLst>
              <p:ext uri="{D42A27DB-BD31-4B8C-83A1-F6EECF244321}">
                <p14:modId xmlns:p14="http://schemas.microsoft.com/office/powerpoint/2010/main" val="354858316"/>
              </p:ext>
            </p:extLst>
          </p:nvPr>
        </p:nvGraphicFramePr>
        <p:xfrm>
          <a:off x="290303" y="2081232"/>
          <a:ext cx="8530169" cy="4516120"/>
        </p:xfrm>
        <a:graphic>
          <a:graphicData uri="http://schemas.openxmlformats.org/drawingml/2006/table">
            <a:tbl>
              <a:tblPr firstRow="1" bandRow="1">
                <a:tableStyleId>{5C22544A-7EE6-4342-B048-85BDC9FD1C3A}</a:tableStyleId>
              </a:tblPr>
              <a:tblGrid>
                <a:gridCol w="435726"/>
                <a:gridCol w="4604834"/>
                <a:gridCol w="841742"/>
                <a:gridCol w="871452"/>
                <a:gridCol w="871452"/>
                <a:gridCol w="904963"/>
              </a:tblGrid>
              <a:tr h="320040">
                <a:tc rowSpan="2">
                  <a:txBody>
                    <a:bodyPr/>
                    <a:lstStyle/>
                    <a:p>
                      <a:endParaRPr lang="en-GB" sz="1600" dirty="0">
                        <a:latin typeface="Arial" panose="020B0604020202020204" pitchFamily="34" charset="0"/>
                        <a:cs typeface="Arial" panose="020B0604020202020204" pitchFamily="34" charset="0"/>
                      </a:endParaRPr>
                    </a:p>
                  </a:txBody>
                  <a:tcPr/>
                </a:tc>
                <a:tc rowSpan="2">
                  <a:txBody>
                    <a:bodyPr/>
                    <a:lstStyle/>
                    <a:p>
                      <a:r>
                        <a:rPr lang="en-IE" sz="1600" dirty="0" smtClean="0">
                          <a:latin typeface="Arial" panose="020B0604020202020204" pitchFamily="34" charset="0"/>
                          <a:cs typeface="Arial" panose="020B0604020202020204" pitchFamily="34" charset="0"/>
                        </a:rPr>
                        <a:t>Transaction</a:t>
                      </a:r>
                      <a:endParaRPr lang="en-GB" sz="1600" dirty="0">
                        <a:latin typeface="Arial" panose="020B0604020202020204" pitchFamily="34" charset="0"/>
                        <a:cs typeface="Arial" panose="020B0604020202020204" pitchFamily="34" charset="0"/>
                      </a:endParaRPr>
                    </a:p>
                  </a:txBody>
                  <a:tcPr/>
                </a:tc>
                <a:tc gridSpan="2">
                  <a:txBody>
                    <a:bodyPr/>
                    <a:lstStyle/>
                    <a:p>
                      <a:r>
                        <a:rPr lang="en-IE" sz="1600" dirty="0" smtClean="0">
                          <a:latin typeface="Arial" panose="020B0604020202020204" pitchFamily="34" charset="0"/>
                          <a:cs typeface="Arial" panose="020B0604020202020204" pitchFamily="34" charset="0"/>
                        </a:rPr>
                        <a:t>Visible</a:t>
                      </a:r>
                      <a:endParaRPr lang="en-GB" sz="1600" dirty="0">
                        <a:latin typeface="Arial" panose="020B0604020202020204" pitchFamily="34" charset="0"/>
                        <a:cs typeface="Arial" panose="020B0604020202020204" pitchFamily="34" charset="0"/>
                      </a:endParaRPr>
                    </a:p>
                  </a:txBody>
                  <a:tcPr/>
                </a:tc>
                <a:tc hMerge="1">
                  <a:txBody>
                    <a:bodyPr/>
                    <a:lstStyle/>
                    <a:p>
                      <a:endParaRPr lang="en-GB" dirty="0">
                        <a:latin typeface="Arial" panose="020B0604020202020204" pitchFamily="34" charset="0"/>
                        <a:cs typeface="Arial" panose="020B0604020202020204" pitchFamily="34" charset="0"/>
                      </a:endParaRPr>
                    </a:p>
                  </a:txBody>
                  <a:tcPr/>
                </a:tc>
                <a:tc gridSpan="2">
                  <a:txBody>
                    <a:bodyPr/>
                    <a:lstStyle/>
                    <a:p>
                      <a:r>
                        <a:rPr lang="en-IE" sz="1600" dirty="0" smtClean="0">
                          <a:latin typeface="Arial" panose="020B0604020202020204" pitchFamily="34" charset="0"/>
                          <a:cs typeface="Arial" panose="020B0604020202020204" pitchFamily="34" charset="0"/>
                        </a:rPr>
                        <a:t>Invisible</a:t>
                      </a:r>
                      <a:endParaRPr lang="en-GB" sz="1600" dirty="0">
                        <a:latin typeface="Arial" panose="020B0604020202020204" pitchFamily="34" charset="0"/>
                        <a:cs typeface="Arial" panose="020B0604020202020204" pitchFamily="34" charset="0"/>
                      </a:endParaRPr>
                    </a:p>
                  </a:txBody>
                  <a:tcPr/>
                </a:tc>
                <a:tc hMerge="1">
                  <a:txBody>
                    <a:bodyPr/>
                    <a:lstStyle/>
                    <a:p>
                      <a:endParaRPr lang="en-GB" dirty="0">
                        <a:latin typeface="Arial" panose="020B0604020202020204" pitchFamily="34" charset="0"/>
                        <a:cs typeface="Arial" panose="020B0604020202020204" pitchFamily="34" charset="0"/>
                      </a:endParaRPr>
                    </a:p>
                  </a:txBody>
                  <a:tcPr/>
                </a:tc>
              </a:tr>
              <a:tr h="168776">
                <a:tc vMerge="1">
                  <a:txBody>
                    <a:bodyPr/>
                    <a:lstStyle/>
                    <a:p>
                      <a:endParaRPr lang="en-GB"/>
                    </a:p>
                  </a:txBody>
                  <a:tcPr/>
                </a:tc>
                <a:tc vMerge="1">
                  <a:txBody>
                    <a:bodyPr/>
                    <a:lstStyle/>
                    <a:p>
                      <a:endParaRPr lang="en-GB"/>
                    </a:p>
                  </a:txBody>
                  <a:tcPr/>
                </a:tc>
                <a:tc>
                  <a:txBody>
                    <a:bodyPr/>
                    <a:lstStyle/>
                    <a:p>
                      <a:r>
                        <a:rPr lang="en-IE" sz="1600" b="1" dirty="0" smtClean="0">
                          <a:latin typeface="Arial" panose="020B0604020202020204" pitchFamily="34" charset="0"/>
                          <a:cs typeface="Arial" panose="020B0604020202020204" pitchFamily="34" charset="0"/>
                        </a:rPr>
                        <a:t>Export</a:t>
                      </a:r>
                      <a:endParaRPr lang="en-GB" sz="1600" b="1" dirty="0">
                        <a:latin typeface="Arial" panose="020B0604020202020204" pitchFamily="34" charset="0"/>
                        <a:cs typeface="Arial" panose="020B0604020202020204" pitchFamily="34" charset="0"/>
                      </a:endParaRPr>
                    </a:p>
                  </a:txBody>
                  <a:tcPr/>
                </a:tc>
                <a:tc>
                  <a:txBody>
                    <a:bodyPr/>
                    <a:lstStyle/>
                    <a:p>
                      <a:r>
                        <a:rPr lang="en-IE" sz="1600" b="1" dirty="0" smtClean="0">
                          <a:latin typeface="Arial" panose="020B0604020202020204" pitchFamily="34" charset="0"/>
                          <a:cs typeface="Arial" panose="020B0604020202020204" pitchFamily="34" charset="0"/>
                        </a:rPr>
                        <a:t>Import</a:t>
                      </a:r>
                      <a:endParaRPr lang="en-GB" sz="1600" b="1" dirty="0">
                        <a:latin typeface="Arial" panose="020B0604020202020204" pitchFamily="34" charset="0"/>
                        <a:cs typeface="Arial" panose="020B0604020202020204" pitchFamily="34" charset="0"/>
                      </a:endParaRPr>
                    </a:p>
                  </a:txBody>
                  <a:tcPr/>
                </a:tc>
                <a:tc>
                  <a:txBody>
                    <a:bodyPr/>
                    <a:lstStyle/>
                    <a:p>
                      <a:r>
                        <a:rPr lang="en-IE" sz="1600" b="1" dirty="0" smtClean="0">
                          <a:latin typeface="Arial" panose="020B0604020202020204" pitchFamily="34" charset="0"/>
                          <a:cs typeface="Arial" panose="020B0604020202020204" pitchFamily="34" charset="0"/>
                        </a:rPr>
                        <a:t>Export</a:t>
                      </a:r>
                      <a:endParaRPr lang="en-GB" sz="1600" b="1" dirty="0">
                        <a:latin typeface="Arial" panose="020B0604020202020204" pitchFamily="34" charset="0"/>
                        <a:cs typeface="Arial" panose="020B0604020202020204" pitchFamily="34" charset="0"/>
                      </a:endParaRPr>
                    </a:p>
                  </a:txBody>
                  <a:tcPr/>
                </a:tc>
                <a:tc>
                  <a:txBody>
                    <a:bodyPr/>
                    <a:lstStyle/>
                    <a:p>
                      <a:r>
                        <a:rPr lang="en-IE" sz="1600" b="1" dirty="0" smtClean="0">
                          <a:latin typeface="Arial" panose="020B0604020202020204" pitchFamily="34" charset="0"/>
                          <a:cs typeface="Arial" panose="020B0604020202020204" pitchFamily="34" charset="0"/>
                        </a:rPr>
                        <a:t>Import</a:t>
                      </a:r>
                      <a:endParaRPr lang="en-GB" sz="1600" b="1" dirty="0">
                        <a:latin typeface="Arial" panose="020B0604020202020204" pitchFamily="34" charset="0"/>
                        <a:cs typeface="Arial" panose="020B0604020202020204" pitchFamily="34" charset="0"/>
                      </a:endParaRPr>
                    </a:p>
                  </a:txBody>
                  <a:tcPr/>
                </a:tc>
              </a:tr>
              <a:tr h="370840">
                <a:tc>
                  <a:txBody>
                    <a:bodyPr/>
                    <a:lstStyle/>
                    <a:p>
                      <a:pPr algn="ctr"/>
                      <a:r>
                        <a:rPr lang="en-IE" sz="1600" dirty="0" smtClean="0"/>
                        <a:t>a)</a:t>
                      </a:r>
                      <a:endParaRPr lang="en-GB" sz="1600" dirty="0"/>
                    </a:p>
                  </a:txBody>
                  <a:tcPr/>
                </a:tc>
                <a:tc>
                  <a:txBody>
                    <a:bodyPr/>
                    <a:lstStyle/>
                    <a:p>
                      <a:r>
                        <a:rPr lang="en-GB" sz="1600" dirty="0" smtClean="0">
                          <a:latin typeface="Arial" panose="020B0604020202020204" pitchFamily="34" charset="0"/>
                          <a:cs typeface="Arial" panose="020B0604020202020204" pitchFamily="34" charset="0"/>
                        </a:rPr>
                        <a:t>The purchase of UK-produced chemical</a:t>
                      </a:r>
                      <a:r>
                        <a:rPr lang="en-GB" sz="160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products by a German company</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b)</a:t>
                      </a:r>
                      <a:endParaRPr lang="en-GB" sz="1600" dirty="0"/>
                    </a:p>
                  </a:txBody>
                  <a:tcPr/>
                </a:tc>
                <a:tc>
                  <a:txBody>
                    <a:bodyPr/>
                    <a:lstStyle/>
                    <a:p>
                      <a:r>
                        <a:rPr lang="en-US" sz="1600" dirty="0" smtClean="0">
                          <a:latin typeface="Arial" panose="020B0604020202020204" pitchFamily="34" charset="0"/>
                          <a:cs typeface="Arial" panose="020B0604020202020204" pitchFamily="34" charset="0"/>
                        </a:rPr>
                        <a:t>American tourists flying to the UK on British Airways</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c)</a:t>
                      </a:r>
                      <a:endParaRPr lang="en-GB" sz="1600" dirty="0"/>
                    </a:p>
                  </a:txBody>
                  <a:tcPr/>
                </a:tc>
                <a:tc>
                  <a:txBody>
                    <a:bodyPr/>
                    <a:lstStyle/>
                    <a:p>
                      <a:r>
                        <a:rPr lang="en-GB" sz="1600" dirty="0" smtClean="0">
                          <a:latin typeface="Arial" panose="020B0604020202020204" pitchFamily="34" charset="0"/>
                          <a:cs typeface="Arial" panose="020B0604020202020204" pitchFamily="34" charset="0"/>
                        </a:rPr>
                        <a:t>UK supermarkets purchase of French</a:t>
                      </a:r>
                      <a:r>
                        <a:rPr lang="en-GB" sz="160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wine and cheese</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d)</a:t>
                      </a:r>
                      <a:endParaRPr lang="en-GB" sz="1600" dirty="0"/>
                    </a:p>
                  </a:txBody>
                  <a:tcPr/>
                </a:tc>
                <a:tc>
                  <a:txBody>
                    <a:bodyPr/>
                    <a:lstStyle/>
                    <a:p>
                      <a:r>
                        <a:rPr lang="en-GB" sz="1600" dirty="0" smtClean="0">
                          <a:latin typeface="Arial" panose="020B0604020202020204" pitchFamily="34" charset="0"/>
                          <a:cs typeface="Arial" panose="020B0604020202020204" pitchFamily="34" charset="0"/>
                        </a:rPr>
                        <a:t>UK government maintaining foreign</a:t>
                      </a:r>
                      <a:r>
                        <a:rPr lang="en-GB" sz="160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embassies overseas</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e)</a:t>
                      </a:r>
                      <a:endParaRPr lang="en-GB" sz="1600" dirty="0"/>
                    </a:p>
                  </a:txBody>
                  <a:tcPr/>
                </a:tc>
                <a:tc>
                  <a:txBody>
                    <a:bodyPr/>
                    <a:lstStyle/>
                    <a:p>
                      <a:r>
                        <a:rPr lang="en-GB" sz="1600" dirty="0" smtClean="0">
                          <a:latin typeface="Arial" panose="020B0604020202020204" pitchFamily="34" charset="0"/>
                          <a:cs typeface="Arial" panose="020B0604020202020204" pitchFamily="34" charset="0"/>
                        </a:rPr>
                        <a:t>German tourists buy theatre tickets to</a:t>
                      </a:r>
                      <a:r>
                        <a:rPr lang="en-GB" sz="1600" baseline="0" dirty="0" smtClean="0">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see Les </a:t>
                      </a:r>
                      <a:r>
                        <a:rPr lang="en-GB" sz="1600" dirty="0" err="1" smtClean="0">
                          <a:latin typeface="Arial" panose="020B0604020202020204" pitchFamily="34" charset="0"/>
                          <a:cs typeface="Arial" panose="020B0604020202020204" pitchFamily="34" charset="0"/>
                        </a:rPr>
                        <a:t>Miserables</a:t>
                      </a:r>
                      <a:r>
                        <a:rPr lang="en-GB" sz="1600" dirty="0" smtClean="0">
                          <a:latin typeface="Arial" panose="020B0604020202020204" pitchFamily="34" charset="0"/>
                          <a:cs typeface="Arial" panose="020B0604020202020204" pitchFamily="34" charset="0"/>
                        </a:rPr>
                        <a:t> in London</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f)</a:t>
                      </a:r>
                      <a:endParaRPr lang="en-GB" sz="1600" dirty="0"/>
                    </a:p>
                  </a:txBody>
                  <a:tcPr/>
                </a:tc>
                <a:tc>
                  <a:txBody>
                    <a:bodyPr/>
                    <a:lstStyle/>
                    <a:p>
                      <a:r>
                        <a:rPr lang="en-GB" sz="1600" dirty="0" smtClean="0">
                          <a:latin typeface="Arial" panose="020B0604020202020204" pitchFamily="34" charset="0"/>
                          <a:cs typeface="Arial" panose="020B0604020202020204" pitchFamily="34" charset="0"/>
                        </a:rPr>
                        <a:t>A British firm buys a fleet of trucks from Japan</a:t>
                      </a:r>
                      <a:endParaRPr lang="en-GB" sz="1600" dirty="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a:latin typeface="Arial" panose="020B0604020202020204" pitchFamily="34" charset="0"/>
                        <a:cs typeface="Arial" panose="020B0604020202020204" pitchFamily="34" charset="0"/>
                      </a:endParaRPr>
                    </a:p>
                  </a:txBody>
                  <a:tcPr/>
                </a:tc>
              </a:tr>
              <a:tr h="370840">
                <a:tc>
                  <a:txBody>
                    <a:bodyPr/>
                    <a:lstStyle/>
                    <a:p>
                      <a:pPr algn="ctr"/>
                      <a:r>
                        <a:rPr lang="en-IE" sz="1600" dirty="0" smtClean="0"/>
                        <a:t>g)</a:t>
                      </a:r>
                      <a:endParaRPr lang="en-GB" sz="1600" dirty="0"/>
                    </a:p>
                  </a:txBody>
                  <a:tcPr/>
                </a:tc>
                <a:tc>
                  <a:txBody>
                    <a:bodyPr/>
                    <a:lstStyle/>
                    <a:p>
                      <a:r>
                        <a:rPr lang="en-US" sz="1600" dirty="0" smtClean="0">
                          <a:latin typeface="Arial" panose="020B0604020202020204" pitchFamily="34" charset="0"/>
                          <a:cs typeface="Arial" panose="020B0604020202020204" pitchFamily="34" charset="0"/>
                        </a:rPr>
                        <a:t>Global sales of Harry Potter books by</a:t>
                      </a:r>
                    </a:p>
                    <a:p>
                      <a:r>
                        <a:rPr lang="en-US" sz="1600" dirty="0" smtClean="0">
                          <a:latin typeface="Arial" panose="020B0604020202020204" pitchFamily="34" charset="0"/>
                          <a:cs typeface="Arial" panose="020B0604020202020204" pitchFamily="34" charset="0"/>
                        </a:rPr>
                        <a:t>British author J.K. Rowling</a:t>
                      </a:r>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596838616"/>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30171" cy="5693866"/>
          </a:xfrm>
          <a:prstGeom prst="rect">
            <a:avLst/>
          </a:prstGeom>
        </p:spPr>
        <p:txBody>
          <a:bodyPr wrap="square">
            <a:spAutoFit/>
          </a:bodyPr>
          <a:lstStyle/>
          <a:p>
            <a:pPr marL="514350" indent="-514350">
              <a:buClr>
                <a:srgbClr val="00B050"/>
              </a:buClr>
              <a:buFont typeface="+mj-lt"/>
              <a:buAutoNum type="arabicPeriod" startAt="2"/>
            </a:pPr>
            <a:r>
              <a:rPr lang="en-US" sz="2600" dirty="0" smtClean="0">
                <a:solidFill>
                  <a:srgbClr val="FF0000"/>
                </a:solidFill>
              </a:rPr>
              <a:t>Study </a:t>
            </a:r>
            <a:r>
              <a:rPr lang="en-US" sz="2600" dirty="0">
                <a:solidFill>
                  <a:srgbClr val="FF0000"/>
                </a:solidFill>
              </a:rPr>
              <a:t>the data below and answer the questions that </a:t>
            </a:r>
            <a:r>
              <a:rPr lang="en-US" sz="2600" dirty="0" smtClean="0">
                <a:solidFill>
                  <a:srgbClr val="FF0000"/>
                </a:solidFill>
              </a:rPr>
              <a:t>follow.</a:t>
            </a:r>
            <a:br>
              <a:rPr lang="en-US" sz="2600" dirty="0" smtClean="0">
                <a:solidFill>
                  <a:srgbClr val="FF0000"/>
                </a:solidFill>
              </a:rPr>
            </a:br>
            <a:r>
              <a:rPr lang="en-US" sz="2600" b="1" dirty="0" smtClean="0">
                <a:solidFill>
                  <a:srgbClr val="FF0000"/>
                </a:solidFill>
              </a:rPr>
              <a:t>Trade </a:t>
            </a:r>
            <a:r>
              <a:rPr lang="en-US" sz="2600" b="1" dirty="0">
                <a:solidFill>
                  <a:srgbClr val="FF0000"/>
                </a:solidFill>
              </a:rPr>
              <a:t>balance for Country B </a:t>
            </a:r>
            <a:r>
              <a:rPr lang="en-US" sz="2600" b="1" dirty="0" smtClean="0">
                <a:solidFill>
                  <a:srgbClr val="FF0000"/>
                </a:solidFill>
              </a:rPr>
              <a:t>($bn.), </a:t>
            </a:r>
            <a:r>
              <a:rPr lang="en-US" sz="2600" b="1" dirty="0">
                <a:solidFill>
                  <a:srgbClr val="FF0000"/>
                </a:solidFill>
              </a:rPr>
              <a:t>2013</a:t>
            </a:r>
          </a:p>
          <a:p>
            <a:pPr marL="534988">
              <a:buClr>
                <a:srgbClr val="00B050"/>
              </a:buClr>
              <a:tabLst>
                <a:tab pos="3054350" algn="l"/>
              </a:tabLst>
            </a:pPr>
            <a:r>
              <a:rPr lang="en-US" sz="2600" dirty="0">
                <a:solidFill>
                  <a:srgbClr val="FF0000"/>
                </a:solidFill>
              </a:rPr>
              <a:t>Exports </a:t>
            </a:r>
            <a:r>
              <a:rPr lang="en-US" sz="2600" dirty="0" smtClean="0">
                <a:solidFill>
                  <a:srgbClr val="FF0000"/>
                </a:solidFill>
              </a:rPr>
              <a:t>	85</a:t>
            </a:r>
            <a:endParaRPr lang="en-US" sz="2600" dirty="0">
              <a:solidFill>
                <a:srgbClr val="FF0000"/>
              </a:solidFill>
            </a:endParaRPr>
          </a:p>
          <a:p>
            <a:pPr marL="534988">
              <a:buClr>
                <a:srgbClr val="00B050"/>
              </a:buClr>
              <a:tabLst>
                <a:tab pos="3054350" algn="l"/>
              </a:tabLst>
            </a:pPr>
            <a:r>
              <a:rPr lang="en-US" sz="2600" dirty="0" smtClean="0">
                <a:solidFill>
                  <a:srgbClr val="FF0000"/>
                </a:solidFill>
              </a:rPr>
              <a:t>Goods 	57</a:t>
            </a:r>
            <a:endParaRPr lang="en-US" sz="2600" dirty="0">
              <a:solidFill>
                <a:srgbClr val="FF0000"/>
              </a:solidFill>
            </a:endParaRPr>
          </a:p>
          <a:p>
            <a:pPr marL="534988">
              <a:buClr>
                <a:srgbClr val="00B050"/>
              </a:buClr>
              <a:tabLst>
                <a:tab pos="3054350" algn="l"/>
              </a:tabLst>
            </a:pPr>
            <a:r>
              <a:rPr lang="en-US" sz="2600" dirty="0">
                <a:solidFill>
                  <a:srgbClr val="FF0000"/>
                </a:solidFill>
              </a:rPr>
              <a:t>Services </a:t>
            </a:r>
            <a:r>
              <a:rPr lang="en-US" sz="2600" dirty="0" smtClean="0">
                <a:solidFill>
                  <a:srgbClr val="FF0000"/>
                </a:solidFill>
              </a:rPr>
              <a:t>	28</a:t>
            </a:r>
            <a:endParaRPr lang="en-US" sz="2600" dirty="0">
              <a:solidFill>
                <a:srgbClr val="FF0000"/>
              </a:solidFill>
            </a:endParaRPr>
          </a:p>
          <a:p>
            <a:pPr marL="534988">
              <a:buClr>
                <a:srgbClr val="00B050"/>
              </a:buClr>
              <a:tabLst>
                <a:tab pos="3054350" algn="l"/>
              </a:tabLst>
            </a:pPr>
            <a:r>
              <a:rPr lang="en-US" sz="2600" dirty="0" smtClean="0">
                <a:solidFill>
                  <a:srgbClr val="FF0000"/>
                </a:solidFill>
              </a:rPr>
              <a:t>Imports	______________</a:t>
            </a:r>
            <a:endParaRPr lang="en-US" sz="2600" dirty="0">
              <a:solidFill>
                <a:srgbClr val="FF0000"/>
              </a:solidFill>
            </a:endParaRPr>
          </a:p>
          <a:p>
            <a:pPr marL="534988">
              <a:buClr>
                <a:srgbClr val="00B050"/>
              </a:buClr>
              <a:tabLst>
                <a:tab pos="3054350" algn="l"/>
              </a:tabLst>
            </a:pPr>
            <a:r>
              <a:rPr lang="en-US" sz="2600" dirty="0">
                <a:solidFill>
                  <a:srgbClr val="FF0000"/>
                </a:solidFill>
              </a:rPr>
              <a:t>Goods </a:t>
            </a:r>
            <a:r>
              <a:rPr lang="en-US" sz="2600" dirty="0" smtClean="0">
                <a:solidFill>
                  <a:srgbClr val="FF0000"/>
                </a:solidFill>
              </a:rPr>
              <a:t>	88</a:t>
            </a:r>
            <a:endParaRPr lang="en-US" sz="2600" dirty="0">
              <a:solidFill>
                <a:srgbClr val="FF0000"/>
              </a:solidFill>
            </a:endParaRPr>
          </a:p>
          <a:p>
            <a:pPr marL="534988">
              <a:buClr>
                <a:srgbClr val="00B050"/>
              </a:buClr>
              <a:tabLst>
                <a:tab pos="3054350" algn="l"/>
              </a:tabLst>
            </a:pPr>
            <a:r>
              <a:rPr lang="en-US" sz="2600" dirty="0">
                <a:solidFill>
                  <a:srgbClr val="FF0000"/>
                </a:solidFill>
              </a:rPr>
              <a:t>Services </a:t>
            </a:r>
            <a:r>
              <a:rPr lang="en-US" sz="2600" dirty="0" smtClean="0">
                <a:solidFill>
                  <a:srgbClr val="FF0000"/>
                </a:solidFill>
              </a:rPr>
              <a:t>	15</a:t>
            </a:r>
            <a:endParaRPr lang="en-US" sz="2600" dirty="0">
              <a:solidFill>
                <a:srgbClr val="FF0000"/>
              </a:solidFill>
            </a:endParaRPr>
          </a:p>
          <a:p>
            <a:pPr marL="534988">
              <a:buClr>
                <a:srgbClr val="00B050"/>
              </a:buClr>
              <a:tabLst>
                <a:tab pos="3054350" algn="l"/>
              </a:tabLst>
            </a:pPr>
            <a:r>
              <a:rPr lang="en-US" sz="2600" dirty="0">
                <a:solidFill>
                  <a:srgbClr val="FF0000"/>
                </a:solidFill>
              </a:rPr>
              <a:t>Visible </a:t>
            </a:r>
            <a:r>
              <a:rPr lang="en-US" sz="2600" dirty="0" smtClean="0">
                <a:solidFill>
                  <a:srgbClr val="FF0000"/>
                </a:solidFill>
              </a:rPr>
              <a:t>balance	______________</a:t>
            </a:r>
            <a:endParaRPr lang="en-US" sz="2600" dirty="0">
              <a:solidFill>
                <a:srgbClr val="FF0000"/>
              </a:solidFill>
            </a:endParaRPr>
          </a:p>
          <a:p>
            <a:pPr marL="534988">
              <a:buClr>
                <a:srgbClr val="00B050"/>
              </a:buClr>
              <a:tabLst>
                <a:tab pos="3054350" algn="l"/>
              </a:tabLst>
            </a:pPr>
            <a:r>
              <a:rPr lang="en-US" sz="2600" dirty="0">
                <a:solidFill>
                  <a:srgbClr val="FF0000"/>
                </a:solidFill>
              </a:rPr>
              <a:t>Invisible </a:t>
            </a:r>
            <a:r>
              <a:rPr lang="en-US" sz="2600" dirty="0" smtClean="0">
                <a:solidFill>
                  <a:srgbClr val="FF0000"/>
                </a:solidFill>
              </a:rPr>
              <a:t>balance	______________</a:t>
            </a:r>
          </a:p>
          <a:p>
            <a:pPr marL="534988">
              <a:buClr>
                <a:srgbClr val="00B050"/>
              </a:buClr>
              <a:tabLst>
                <a:tab pos="3054350" algn="l"/>
              </a:tabLst>
            </a:pPr>
            <a:r>
              <a:rPr lang="en-US" sz="2600" b="1" dirty="0" smtClean="0">
                <a:solidFill>
                  <a:srgbClr val="FF0000"/>
                </a:solidFill>
              </a:rPr>
              <a:t>Trade balance	</a:t>
            </a:r>
            <a:r>
              <a:rPr lang="en-US" sz="2600" dirty="0" smtClean="0">
                <a:solidFill>
                  <a:srgbClr val="FF0000"/>
                </a:solidFill>
              </a:rPr>
              <a:t>______________</a:t>
            </a:r>
            <a:endParaRPr lang="en-US" sz="2600" b="1" dirty="0">
              <a:solidFill>
                <a:srgbClr val="FF0000"/>
              </a:solidFill>
            </a:endParaRPr>
          </a:p>
          <a:p>
            <a:pPr marL="982663" indent="-533400">
              <a:buClr>
                <a:srgbClr val="00B050"/>
              </a:buClr>
              <a:buFont typeface="+mj-lt"/>
              <a:buAutoNum type="alphaLcParenR"/>
            </a:pPr>
            <a:r>
              <a:rPr lang="en-US" sz="2600" dirty="0" smtClean="0">
                <a:solidFill>
                  <a:srgbClr val="FF0000"/>
                </a:solidFill>
              </a:rPr>
              <a:t>Define </a:t>
            </a:r>
            <a:r>
              <a:rPr lang="en-US" sz="2600" dirty="0">
                <a:solidFill>
                  <a:srgbClr val="FF0000"/>
                </a:solidFill>
              </a:rPr>
              <a:t>the term 'trade balance'.</a:t>
            </a:r>
          </a:p>
          <a:p>
            <a:pPr marL="982663" indent="-533400">
              <a:buClr>
                <a:srgbClr val="00B050"/>
              </a:buClr>
              <a:buFont typeface="+mj-lt"/>
              <a:buAutoNum type="alphaLcParenR"/>
            </a:pPr>
            <a:r>
              <a:rPr lang="en-US" sz="2600" dirty="0" smtClean="0">
                <a:solidFill>
                  <a:srgbClr val="FF0000"/>
                </a:solidFill>
              </a:rPr>
              <a:t>Calculate </a:t>
            </a:r>
            <a:r>
              <a:rPr lang="en-US" sz="2600" dirty="0">
                <a:solidFill>
                  <a:srgbClr val="FF0000"/>
                </a:solidFill>
              </a:rPr>
              <a:t>the missing figures in the data above.</a:t>
            </a:r>
            <a:endParaRPr lang="en-US" sz="2600" dirty="0" smtClean="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Balance of Payments</a:t>
            </a:r>
            <a:endParaRPr lang="en-GB" sz="3600" dirty="0"/>
          </a:p>
        </p:txBody>
      </p:sp>
    </p:spTree>
    <p:extLst>
      <p:ext uri="{BB962C8B-B14F-4D97-AF65-F5344CB8AC3E}">
        <p14:creationId xmlns:p14="http://schemas.microsoft.com/office/powerpoint/2010/main" val="1220369229"/>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5328593" cy="5693866"/>
          </a:xfrm>
          <a:prstGeom prst="rect">
            <a:avLst/>
          </a:prstGeom>
        </p:spPr>
        <p:txBody>
          <a:bodyPr wrap="square">
            <a:spAutoFit/>
          </a:bodyPr>
          <a:lstStyle/>
          <a:p>
            <a:pPr marL="534988" indent="-534988">
              <a:buClr>
                <a:srgbClr val="00B050"/>
              </a:buClr>
              <a:buFont typeface="Wingdings 3" panose="05040102010807070707" pitchFamily="18" charset="2"/>
              <a:buChar char=""/>
            </a:pPr>
            <a:r>
              <a:rPr lang="en-US" sz="2800" dirty="0"/>
              <a:t>A country is said to have a current account deficit if its </a:t>
            </a:r>
            <a:r>
              <a:rPr lang="en-US" sz="2800" dirty="0" smtClean="0"/>
              <a:t>financial </a:t>
            </a:r>
            <a:r>
              <a:rPr lang="en-US" sz="2800" dirty="0"/>
              <a:t>outflows </a:t>
            </a:r>
            <a:r>
              <a:rPr lang="en-US" sz="2800" dirty="0" smtClean="0"/>
              <a:t>are greater </a:t>
            </a:r>
            <a:r>
              <a:rPr lang="en-US" sz="2800" dirty="0"/>
              <a:t>than its financial inflows. Hence, the current account has a </a:t>
            </a:r>
            <a:r>
              <a:rPr lang="en-US" sz="2800" dirty="0" smtClean="0"/>
              <a:t>negative balance. </a:t>
            </a:r>
          </a:p>
          <a:p>
            <a:pPr marL="534988" indent="-534988">
              <a:buClr>
                <a:srgbClr val="00B050"/>
              </a:buClr>
              <a:buFont typeface="Wingdings 3" panose="05040102010807070707" pitchFamily="18" charset="2"/>
              <a:buChar char=""/>
            </a:pPr>
            <a:r>
              <a:rPr lang="en-US" sz="2800" dirty="0" smtClean="0"/>
              <a:t>By contrast, </a:t>
            </a:r>
            <a:r>
              <a:rPr lang="en-US" sz="2800" dirty="0"/>
              <a:t>a current account surplus exists if the </a:t>
            </a:r>
            <a:r>
              <a:rPr lang="en-US" sz="2800" dirty="0" smtClean="0"/>
              <a:t>financial </a:t>
            </a:r>
            <a:r>
              <a:rPr lang="en-US" sz="2800" dirty="0"/>
              <a:t>inflows </a:t>
            </a:r>
            <a:r>
              <a:rPr lang="en-US" sz="2800" dirty="0" smtClean="0"/>
              <a:t>are greater </a:t>
            </a:r>
            <a:r>
              <a:rPr lang="en-US" sz="2800" dirty="0"/>
              <a:t>than its financial outflows. This means the country will have a </a:t>
            </a:r>
            <a:r>
              <a:rPr lang="en-US" sz="2800" dirty="0" smtClean="0"/>
              <a:t>positive balance </a:t>
            </a:r>
            <a:r>
              <a:rPr lang="en-US" sz="2800" dirty="0"/>
              <a:t>on its current account</a:t>
            </a:r>
            <a:r>
              <a:rPr lang="en-US" sz="2800" dirty="0" smtClean="0"/>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P8.2 – Current Account Deficits</a:t>
            </a:r>
            <a:endParaRPr lang="en-GB" sz="3600" dirty="0"/>
          </a:p>
        </p:txBody>
      </p:sp>
    </p:spTree>
    <p:extLst>
      <p:ext uri="{BB962C8B-B14F-4D97-AF65-F5344CB8AC3E}">
        <p14:creationId xmlns:p14="http://schemas.microsoft.com/office/powerpoint/2010/main" val="2778850570"/>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32311"/>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2000" dirty="0" smtClean="0"/>
              <a:t>A </a:t>
            </a:r>
            <a:r>
              <a:rPr lang="en-US" sz="2000" dirty="0"/>
              <a:t>deficit on the current account can occur due to a combination of </a:t>
            </a:r>
            <a:r>
              <a:rPr lang="en-US" sz="2000" dirty="0" smtClean="0"/>
              <a:t>two factors</a:t>
            </a:r>
            <a:r>
              <a:rPr lang="en-US" sz="2000" dirty="0"/>
              <a:t>:</a:t>
            </a:r>
          </a:p>
          <a:p>
            <a:pPr marL="723900" indent="-361950">
              <a:buClr>
                <a:srgbClr val="00B050"/>
              </a:buClr>
              <a:buFont typeface="Arial" panose="020B0604020202020204" pitchFamily="34" charset="0"/>
              <a:buChar char="•"/>
            </a:pPr>
            <a:r>
              <a:rPr lang="en-US" sz="2000" b="1" dirty="0"/>
              <a:t>Lower demand for exports </a:t>
            </a:r>
            <a:r>
              <a:rPr lang="en-US" sz="2000" dirty="0"/>
              <a:t>- This could be caused by a decline in manufacturing competitiveness, perhaps due to higher labour costs in the domestic economy. Another factor is declining incomes in foreign markets, perhaps due to an economic recession. This means households and firms have </a:t>
            </a:r>
            <a:r>
              <a:rPr lang="en-US" sz="2000" dirty="0" smtClean="0"/>
              <a:t>less </a:t>
            </a:r>
            <a:r>
              <a:rPr lang="en-US" sz="2000" dirty="0"/>
              <a:t>money available to spend on another country's </a:t>
            </a:r>
            <a:r>
              <a:rPr lang="en-US" sz="2000" dirty="0" smtClean="0"/>
              <a:t>exports.</a:t>
            </a:r>
          </a:p>
          <a:p>
            <a:pPr marL="723900" indent="-361950">
              <a:buClr>
                <a:srgbClr val="00B050"/>
              </a:buClr>
              <a:buFont typeface="Arial" panose="020B0604020202020204" pitchFamily="34" charset="0"/>
              <a:buChar char="•"/>
            </a:pPr>
            <a:r>
              <a:rPr lang="en-US" sz="2000" dirty="0" smtClean="0"/>
              <a:t>A </a:t>
            </a:r>
            <a:r>
              <a:rPr lang="en-US" sz="2000" dirty="0"/>
              <a:t>third cause of lower demand for exports is a higher exchange rate (Chapter 25 ). This makes exports more expensive for foreign buyers, so it reduces the volume and value of exports.</a:t>
            </a:r>
          </a:p>
          <a:p>
            <a:pPr marL="723900" indent="-361950">
              <a:buClr>
                <a:srgbClr val="00B050"/>
              </a:buClr>
              <a:buFont typeface="Arial" panose="020B0604020202020204" pitchFamily="34" charset="0"/>
              <a:buChar char="•"/>
            </a:pPr>
            <a:r>
              <a:rPr lang="en-US" sz="2000" b="1" dirty="0" smtClean="0"/>
              <a:t>Increased </a:t>
            </a:r>
            <a:r>
              <a:rPr lang="en-US" sz="2000" b="1" dirty="0"/>
              <a:t>demand for imports </a:t>
            </a:r>
            <a:r>
              <a:rPr lang="en-US" sz="2000" dirty="0"/>
              <a:t>- Domestic buyers tend to buy more imports </a:t>
            </a:r>
            <a:r>
              <a:rPr lang="en-US" sz="2000" dirty="0" smtClean="0"/>
              <a:t>if they </a:t>
            </a:r>
            <a:r>
              <a:rPr lang="en-US" sz="2000" dirty="0"/>
              <a:t>are cheaper or of better quality. </a:t>
            </a:r>
            <a:r>
              <a:rPr lang="en-US" sz="2000" dirty="0" smtClean="0"/>
              <a:t>E.g</a:t>
            </a:r>
            <a:r>
              <a:rPr lang="en-US" sz="2000" dirty="0"/>
              <a:t>.</a:t>
            </a:r>
            <a:r>
              <a:rPr lang="en-US" sz="2000" dirty="0" smtClean="0"/>
              <a:t>, </a:t>
            </a:r>
            <a:r>
              <a:rPr lang="en-US" sz="2000" dirty="0"/>
              <a:t>a higher exchange rate means </a:t>
            </a:r>
            <a:r>
              <a:rPr lang="en-US" sz="2000" dirty="0" smtClean="0"/>
              <a:t>the domestic </a:t>
            </a:r>
            <a:r>
              <a:rPr lang="en-US" sz="2000" dirty="0"/>
              <a:t>currency can buy more foreign currency, so this makes it cheaper to </a:t>
            </a:r>
            <a:r>
              <a:rPr lang="en-US" sz="2000" dirty="0" smtClean="0"/>
              <a:t>buy imports.</a:t>
            </a:r>
          </a:p>
          <a:p>
            <a:pPr marL="723900" indent="-361950">
              <a:buClr>
                <a:srgbClr val="00B050"/>
              </a:buClr>
              <a:buFont typeface="Arial" panose="020B0604020202020204" pitchFamily="34" charset="0"/>
              <a:buChar char="•"/>
            </a:pPr>
            <a:r>
              <a:rPr lang="en-US" sz="2000" dirty="0" smtClean="0"/>
              <a:t>Alternatively</a:t>
            </a:r>
            <a:r>
              <a:rPr lang="en-US" sz="2000" dirty="0"/>
              <a:t>, domestic inflation means that </a:t>
            </a:r>
            <a:r>
              <a:rPr lang="en-US" sz="2000" dirty="0" smtClean="0"/>
              <a:t>imports </a:t>
            </a:r>
            <a:r>
              <a:rPr lang="en-US" sz="2000" dirty="0"/>
              <a:t>are </a:t>
            </a:r>
            <a:r>
              <a:rPr lang="en-US" sz="2000" dirty="0" smtClean="0"/>
              <a:t>relatively cheaper, so </a:t>
            </a:r>
            <a:r>
              <a:rPr lang="en-US" sz="2000" dirty="0"/>
              <a:t>more domestic residents and firms will tend to buy foreign goods and services.</a:t>
            </a:r>
            <a:endParaRPr lang="en-US" sz="2000" dirty="0" smtClean="0"/>
          </a:p>
        </p:txBody>
      </p:sp>
      <p:sp>
        <p:nvSpPr>
          <p:cNvPr id="8" name="Title 2"/>
          <p:cNvSpPr>
            <a:spLocks noGrp="1"/>
          </p:cNvSpPr>
          <p:nvPr>
            <p:ph type="title"/>
          </p:nvPr>
        </p:nvSpPr>
        <p:spPr>
          <a:xfrm>
            <a:off x="70266" y="72008"/>
            <a:ext cx="8859452" cy="548680"/>
          </a:xfrm>
        </p:spPr>
        <p:txBody>
          <a:bodyPr>
            <a:noAutofit/>
          </a:bodyPr>
          <a:lstStyle/>
          <a:p>
            <a:r>
              <a:rPr lang="en-US" sz="3500" dirty="0" smtClean="0"/>
              <a:t>P8.2 – Causes of Current Account Deficits</a:t>
            </a:r>
            <a:endParaRPr lang="en-GB" sz="3500" dirty="0"/>
          </a:p>
        </p:txBody>
      </p:sp>
    </p:spTree>
    <p:extLst>
      <p:ext uri="{BB962C8B-B14F-4D97-AF65-F5344CB8AC3E}">
        <p14:creationId xmlns:p14="http://schemas.microsoft.com/office/powerpoint/2010/main" val="1398989363"/>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32311"/>
          </a:xfrm>
          <a:prstGeom prst="rect">
            <a:avLst/>
          </a:prstGeom>
        </p:spPr>
        <p:txBody>
          <a:bodyPr wrap="square">
            <a:spAutoFit/>
          </a:bodyPr>
          <a:lstStyle/>
          <a:p>
            <a:pPr>
              <a:buClr>
                <a:srgbClr val="00B050"/>
              </a:buClr>
            </a:pPr>
            <a:r>
              <a:rPr lang="en-US" sz="2000" b="1" dirty="0" smtClean="0">
                <a:solidFill>
                  <a:srgbClr val="FF0000"/>
                </a:solidFill>
              </a:rPr>
              <a:t>Exam Practice</a:t>
            </a:r>
          </a:p>
          <a:p>
            <a:pPr marL="361950" indent="-361950">
              <a:buClr>
                <a:srgbClr val="00B050"/>
              </a:buClr>
              <a:buFont typeface="Wingdings 3" panose="05040102010807070707" pitchFamily="18" charset="2"/>
              <a:buChar char=""/>
            </a:pPr>
            <a:r>
              <a:rPr lang="en-US" sz="2000" dirty="0" smtClean="0">
                <a:solidFill>
                  <a:srgbClr val="FF0000"/>
                </a:solidFill>
              </a:rPr>
              <a:t>Examine Figure 24,1, which shows the balance of trade for Sri Lanka, and answer the questions that follow:</a:t>
            </a:r>
          </a:p>
          <a:p>
            <a:pPr marL="361950" indent="-361950">
              <a:buClr>
                <a:srgbClr val="00B050"/>
              </a:buClr>
              <a:buFont typeface="Wingdings 3" panose="05040102010807070707" pitchFamily="18" charset="2"/>
              <a:buChar char=""/>
            </a:pPr>
            <a:endParaRPr lang="en-US" sz="2000" dirty="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pPr marL="361950" indent="-361950">
              <a:buClr>
                <a:srgbClr val="00B050"/>
              </a:buClr>
              <a:buFont typeface="Wingdings 3" panose="05040102010807070707" pitchFamily="18" charset="2"/>
              <a:buChar char=""/>
            </a:pPr>
            <a:endParaRPr lang="en-US" sz="2000" dirty="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pPr marL="361950" indent="-361950">
              <a:buClr>
                <a:srgbClr val="00B050"/>
              </a:buClr>
              <a:buFont typeface="Wingdings 3" panose="05040102010807070707" pitchFamily="18" charset="2"/>
              <a:buChar char=""/>
            </a:pPr>
            <a:endParaRPr lang="en-US" sz="2000" dirty="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pPr marL="361950" indent="-361950">
              <a:buClr>
                <a:srgbClr val="00B050"/>
              </a:buClr>
              <a:buFont typeface="Wingdings 3" panose="05040102010807070707" pitchFamily="18" charset="2"/>
              <a:buChar char=""/>
            </a:pPr>
            <a:endParaRPr lang="en-US" sz="2000" dirty="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pPr marL="361950" indent="-361950">
              <a:buClr>
                <a:srgbClr val="00B050"/>
              </a:buClr>
              <a:buFont typeface="Wingdings 3" panose="05040102010807070707" pitchFamily="18" charset="2"/>
              <a:buChar char=""/>
            </a:pPr>
            <a:endParaRPr lang="en-US" sz="2000" dirty="0">
              <a:solidFill>
                <a:srgbClr val="FF0000"/>
              </a:solidFill>
            </a:endParaRPr>
          </a:p>
          <a:p>
            <a:pPr marL="361950" indent="-361950">
              <a:buClr>
                <a:srgbClr val="00B050"/>
              </a:buClr>
              <a:buFont typeface="Wingdings 3" panose="05040102010807070707" pitchFamily="18" charset="2"/>
              <a:buChar char=""/>
            </a:pPr>
            <a:endParaRPr lang="en-US" sz="2000" dirty="0" smtClean="0">
              <a:solidFill>
                <a:srgbClr val="FF0000"/>
              </a:solidFill>
            </a:endParaRPr>
          </a:p>
          <a:p>
            <a:r>
              <a:rPr lang="en-GB" sz="2000" b="1" dirty="0" smtClean="0">
                <a:solidFill>
                  <a:srgbClr val="FF0000"/>
                </a:solidFill>
              </a:rPr>
              <a:t>Figure 24.1 </a:t>
            </a:r>
            <a:r>
              <a:rPr lang="en-GB" sz="2000" dirty="0" smtClean="0">
                <a:solidFill>
                  <a:srgbClr val="FF0000"/>
                </a:solidFill>
              </a:rPr>
              <a:t>– The balance of trade for Sri Lanka, 2004-13</a:t>
            </a:r>
            <a:endParaRPr lang="en-GB" sz="2000" dirty="0">
              <a:solidFill>
                <a:srgbClr val="FF0000"/>
              </a:solidFill>
            </a:endParaRPr>
          </a:p>
          <a:p>
            <a:pPr marL="457200" indent="-457200">
              <a:buFont typeface="+mj-lt"/>
              <a:buAutoNum type="arabicPeriod"/>
              <a:tabLst>
                <a:tab pos="8332788" algn="r"/>
              </a:tabLst>
            </a:pPr>
            <a:r>
              <a:rPr lang="en-US" sz="2000" dirty="0" smtClean="0">
                <a:solidFill>
                  <a:srgbClr val="FF0000"/>
                </a:solidFill>
              </a:rPr>
              <a:t>Define </a:t>
            </a:r>
            <a:r>
              <a:rPr lang="en-US" sz="2000" dirty="0">
                <a:solidFill>
                  <a:srgbClr val="FF0000"/>
                </a:solidFill>
              </a:rPr>
              <a:t>the term 'balance of trade'. </a:t>
            </a:r>
            <a:r>
              <a:rPr lang="en-US" sz="2000" dirty="0" smtClean="0">
                <a:solidFill>
                  <a:srgbClr val="FF0000"/>
                </a:solidFill>
              </a:rPr>
              <a:t>	(</a:t>
            </a:r>
            <a:r>
              <a:rPr lang="en-US" sz="2000" dirty="0">
                <a:solidFill>
                  <a:srgbClr val="FF0000"/>
                </a:solidFill>
              </a:rPr>
              <a:t>2)</a:t>
            </a:r>
          </a:p>
          <a:p>
            <a:pPr marL="457200" indent="-457200">
              <a:buFont typeface="+mj-lt"/>
              <a:buAutoNum type="arabicPeriod"/>
              <a:tabLst>
                <a:tab pos="8332788" algn="r"/>
              </a:tabLst>
            </a:pPr>
            <a:r>
              <a:rPr lang="en-US" sz="2000" dirty="0" smtClean="0">
                <a:solidFill>
                  <a:srgbClr val="FF0000"/>
                </a:solidFill>
              </a:rPr>
              <a:t>Explain </a:t>
            </a:r>
            <a:r>
              <a:rPr lang="en-US" sz="2000" dirty="0">
                <a:solidFill>
                  <a:srgbClr val="FF0000"/>
                </a:solidFill>
              </a:rPr>
              <a:t>two possible causes of the trend in Sri Lanka's balance of trade</a:t>
            </a:r>
            <a:r>
              <a:rPr lang="en-US" sz="2000" dirty="0" smtClean="0">
                <a:solidFill>
                  <a:srgbClr val="FF0000"/>
                </a:solidFill>
              </a:rPr>
              <a:t>.	</a:t>
            </a:r>
            <a:r>
              <a:rPr lang="en-US" sz="2000" dirty="0">
                <a:solidFill>
                  <a:srgbClr val="FF0000"/>
                </a:solidFill>
              </a:rPr>
              <a:t>(</a:t>
            </a:r>
            <a:r>
              <a:rPr lang="en-US" sz="2000" dirty="0" smtClean="0">
                <a:solidFill>
                  <a:srgbClr val="FF0000"/>
                </a:solidFill>
              </a:rPr>
              <a:t>4)</a:t>
            </a:r>
          </a:p>
        </p:txBody>
      </p:sp>
      <p:sp>
        <p:nvSpPr>
          <p:cNvPr id="8" name="Title 2"/>
          <p:cNvSpPr>
            <a:spLocks noGrp="1"/>
          </p:cNvSpPr>
          <p:nvPr>
            <p:ph type="title"/>
          </p:nvPr>
        </p:nvSpPr>
        <p:spPr>
          <a:xfrm>
            <a:off x="70266" y="72008"/>
            <a:ext cx="8859452" cy="548680"/>
          </a:xfrm>
        </p:spPr>
        <p:txBody>
          <a:bodyPr>
            <a:noAutofit/>
          </a:bodyPr>
          <a:lstStyle/>
          <a:p>
            <a:r>
              <a:rPr lang="en-US" sz="3500" dirty="0" smtClean="0"/>
              <a:t>P8.2 – Causes of Current Account Deficits</a:t>
            </a:r>
            <a:endParaRPr lang="en-GB" sz="3500" dirty="0"/>
          </a:p>
        </p:txBody>
      </p:sp>
      <p:pic>
        <p:nvPicPr>
          <p:cNvPr id="2" name="Picture 1"/>
          <p:cNvPicPr>
            <a:picLocks noChangeAspect="1"/>
          </p:cNvPicPr>
          <p:nvPr/>
        </p:nvPicPr>
        <p:blipFill rotWithShape="1">
          <a:blip r:embed="rId3"/>
          <a:srcRect l="25928" t="31312" r="10981" b="28329"/>
          <a:stretch/>
        </p:blipFill>
        <p:spPr>
          <a:xfrm>
            <a:off x="251520" y="2132856"/>
            <a:ext cx="8568952" cy="3081816"/>
          </a:xfrm>
          <a:prstGeom prst="rect">
            <a:avLst/>
          </a:prstGeom>
        </p:spPr>
      </p:pic>
    </p:spTree>
    <p:extLst>
      <p:ext uri="{BB962C8B-B14F-4D97-AF65-F5344CB8AC3E}">
        <p14:creationId xmlns:p14="http://schemas.microsoft.com/office/powerpoint/2010/main" val="802333374"/>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940088"/>
          </a:xfrm>
          <a:prstGeom prst="rect">
            <a:avLst/>
          </a:prstGeom>
        </p:spPr>
        <p:txBody>
          <a:bodyPr wrap="square">
            <a:spAutoFit/>
          </a:bodyPr>
          <a:lstStyle/>
          <a:p>
            <a:pPr marL="361950" indent="-361950">
              <a:buClr>
                <a:srgbClr val="00B050"/>
              </a:buClr>
              <a:buFont typeface="Wingdings 3" panose="05040102010807070707" pitchFamily="18" charset="2"/>
              <a:buChar char=""/>
            </a:pPr>
            <a:r>
              <a:rPr lang="en-US" sz="1930" dirty="0"/>
              <a:t>There </a:t>
            </a:r>
            <a:r>
              <a:rPr lang="en-US" sz="1930" dirty="0" smtClean="0"/>
              <a:t>are </a:t>
            </a:r>
            <a:r>
              <a:rPr lang="en-US" sz="1930" dirty="0"/>
              <a:t>consequences of current </a:t>
            </a:r>
            <a:r>
              <a:rPr lang="en-US" sz="1930" dirty="0" smtClean="0"/>
              <a:t>account </a:t>
            </a:r>
            <a:r>
              <a:rPr lang="en-US" sz="1930" dirty="0"/>
              <a:t>deficits for the domestic economy. </a:t>
            </a:r>
            <a:r>
              <a:rPr lang="en-US" sz="1930" dirty="0" smtClean="0"/>
              <a:t>Like an </a:t>
            </a:r>
            <a:r>
              <a:rPr lang="en-US" sz="1930" dirty="0"/>
              <a:t>individual, a country cannot spend more (on imported goods, services and </a:t>
            </a:r>
            <a:r>
              <a:rPr lang="en-US" sz="1930" dirty="0" smtClean="0"/>
              <a:t>capital flows</a:t>
            </a:r>
            <a:r>
              <a:rPr lang="en-US" sz="1930" dirty="0"/>
              <a:t>) than it earns (from the export of goods, services and capital).</a:t>
            </a:r>
          </a:p>
          <a:p>
            <a:pPr marL="361950" indent="-361950">
              <a:buClr>
                <a:srgbClr val="00B050"/>
              </a:buClr>
              <a:buFont typeface="Wingdings 3" panose="05040102010807070707" pitchFamily="18" charset="2"/>
              <a:buChar char=""/>
            </a:pPr>
            <a:r>
              <a:rPr lang="en-US" sz="1930" dirty="0"/>
              <a:t>The severity of these consequences depends on the size and duration of the </a:t>
            </a:r>
            <a:r>
              <a:rPr lang="en-US" sz="1930" dirty="0" smtClean="0"/>
              <a:t>deficit. Nevertheless, a </a:t>
            </a:r>
            <a:r>
              <a:rPr lang="en-US" sz="1930" dirty="0"/>
              <a:t>current account deficit is generally considered to be </a:t>
            </a:r>
            <a:r>
              <a:rPr lang="en-US" sz="1930" dirty="0" err="1"/>
              <a:t>unfavourable</a:t>
            </a:r>
            <a:r>
              <a:rPr lang="en-US" sz="1930" dirty="0"/>
              <a:t> </a:t>
            </a:r>
            <a:r>
              <a:rPr lang="en-US" sz="1930" dirty="0" smtClean="0"/>
              <a:t>for the </a:t>
            </a:r>
            <a:r>
              <a:rPr lang="en-US" sz="1930" dirty="0"/>
              <a:t>economy for the reasons outlined below:</a:t>
            </a:r>
          </a:p>
          <a:p>
            <a:pPr marL="620713" indent="-258763">
              <a:buClr>
                <a:srgbClr val="00B050"/>
              </a:buClr>
              <a:buFont typeface="Arial" panose="020B0604020202020204" pitchFamily="34" charset="0"/>
              <a:buChar char="•"/>
            </a:pPr>
            <a:r>
              <a:rPr lang="en-US" sz="1930" b="1" dirty="0" smtClean="0"/>
              <a:t>Reduced </a:t>
            </a:r>
            <a:r>
              <a:rPr lang="en-US" sz="1930" b="1" dirty="0"/>
              <a:t>aggregate demand </a:t>
            </a:r>
            <a:r>
              <a:rPr lang="en-US" sz="1930" dirty="0"/>
              <a:t>- A trade deficit means the economy is </a:t>
            </a:r>
            <a:r>
              <a:rPr lang="en-US" sz="1930" dirty="0" smtClean="0"/>
              <a:t>spending more </a:t>
            </a:r>
            <a:r>
              <a:rPr lang="en-US" sz="1930" dirty="0"/>
              <a:t>money on </a:t>
            </a:r>
            <a:r>
              <a:rPr lang="en-US" sz="1930" dirty="0" smtClean="0"/>
              <a:t>imports </a:t>
            </a:r>
            <a:r>
              <a:rPr lang="en-US" sz="1930" dirty="0"/>
              <a:t>than it receives from the </a:t>
            </a:r>
            <a:r>
              <a:rPr lang="en-US" sz="1930" dirty="0" smtClean="0"/>
              <a:t>export </a:t>
            </a:r>
            <a:r>
              <a:rPr lang="en-US" sz="1930" dirty="0"/>
              <a:t>of goods and services. </a:t>
            </a:r>
            <a:r>
              <a:rPr lang="en-US" sz="1930" dirty="0" smtClean="0"/>
              <a:t>This can </a:t>
            </a:r>
            <a:r>
              <a:rPr lang="en-US" sz="1930" dirty="0"/>
              <a:t>cause aggregate demand in the economy to fall, thus triggering a recession </a:t>
            </a:r>
            <a:r>
              <a:rPr lang="en-US" sz="1930" dirty="0" smtClean="0"/>
              <a:t>(Chapter </a:t>
            </a:r>
            <a:r>
              <a:rPr lang="en-US" sz="1930" dirty="0"/>
              <a:t>20). The USA's trade deficit with China (</a:t>
            </a:r>
            <a:r>
              <a:rPr lang="en-US" sz="1930" dirty="0" smtClean="0"/>
              <a:t>see </a:t>
            </a:r>
            <a:r>
              <a:rPr lang="en-US" sz="1930" dirty="0"/>
              <a:t>the Exam Practice </a:t>
            </a:r>
            <a:r>
              <a:rPr lang="en-US" sz="1930" dirty="0" smtClean="0"/>
              <a:t>question next) </a:t>
            </a:r>
            <a:r>
              <a:rPr lang="en-US" sz="1930" dirty="0"/>
              <a:t>has been blamed for much of the country's recent economic problems</a:t>
            </a:r>
            <a:r>
              <a:rPr lang="en-US" sz="1930" dirty="0" smtClean="0"/>
              <a:t>.</a:t>
            </a:r>
          </a:p>
          <a:p>
            <a:pPr marL="620713" indent="-258763">
              <a:buClr>
                <a:srgbClr val="00B050"/>
              </a:buClr>
              <a:buFont typeface="Arial" panose="020B0604020202020204" pitchFamily="34" charset="0"/>
              <a:buChar char="•"/>
            </a:pPr>
            <a:r>
              <a:rPr lang="en-US" sz="1930" b="1" dirty="0"/>
              <a:t>Unemployment </a:t>
            </a:r>
            <a:r>
              <a:rPr lang="en-US" sz="1930" dirty="0"/>
              <a:t>- As the demand for </a:t>
            </a:r>
            <a:r>
              <a:rPr lang="en-US" sz="1930" dirty="0" smtClean="0"/>
              <a:t>labour </a:t>
            </a:r>
            <a:r>
              <a:rPr lang="en-US" sz="1930" dirty="0"/>
              <a:t>is a derived demand </a:t>
            </a:r>
            <a:r>
              <a:rPr lang="en-US" sz="1930" dirty="0" smtClean="0"/>
              <a:t>(Chapter 7</a:t>
            </a:r>
            <a:r>
              <a:rPr lang="en-US" sz="1930" dirty="0"/>
              <a:t>), a fall in aggregate demand is likely to cause unemployment in the </a:t>
            </a:r>
            <a:r>
              <a:rPr lang="en-US" sz="1930" dirty="0" smtClean="0"/>
              <a:t>economy. Workers </a:t>
            </a:r>
            <a:r>
              <a:rPr lang="en-US" sz="1930" dirty="0"/>
              <a:t>may also have to take a pay cut in order to correct the deficit. </a:t>
            </a:r>
            <a:r>
              <a:rPr lang="en-US" sz="1930" dirty="0" smtClean="0"/>
              <a:t>E.g., </a:t>
            </a:r>
            <a:r>
              <a:rPr lang="en-US" sz="1930" dirty="0"/>
              <a:t>the UK has experienced a decline in manufacturing jobs as there </a:t>
            </a:r>
            <a:r>
              <a:rPr lang="en-US" sz="1930" dirty="0" smtClean="0"/>
              <a:t>has been </a:t>
            </a:r>
            <a:r>
              <a:rPr lang="en-US" sz="1930" dirty="0"/>
              <a:t>a fall in the demand for British exports of coal, steel, textiles and </a:t>
            </a:r>
            <a:r>
              <a:rPr lang="en-US" sz="1930" dirty="0" smtClean="0"/>
              <a:t>motor vehicles.</a:t>
            </a:r>
            <a:endParaRPr lang="en-US" sz="193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Consequences of Current Account Deficits</a:t>
            </a:r>
            <a:endParaRPr lang="en-GB" sz="2900" dirty="0"/>
          </a:p>
        </p:txBody>
      </p:sp>
    </p:spTree>
    <p:extLst>
      <p:ext uri="{BB962C8B-B14F-4D97-AF65-F5344CB8AC3E}">
        <p14:creationId xmlns:p14="http://schemas.microsoft.com/office/powerpoint/2010/main" val="3958428236"/>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Syllabus Aims</a:t>
            </a:r>
            <a:endParaRPr lang="en-GB" sz="4000" dirty="0"/>
          </a:p>
        </p:txBody>
      </p:sp>
      <p:sp>
        <p:nvSpPr>
          <p:cNvPr id="3" name="Rectangle 2"/>
          <p:cNvSpPr/>
          <p:nvPr/>
        </p:nvSpPr>
        <p:spPr>
          <a:xfrm>
            <a:off x="251520" y="1052736"/>
            <a:ext cx="8568952" cy="5355312"/>
          </a:xfrm>
          <a:prstGeom prst="rect">
            <a:avLst/>
          </a:prstGeom>
        </p:spPr>
        <p:txBody>
          <a:bodyPr wrap="square">
            <a:spAutoFit/>
          </a:bodyPr>
          <a:lstStyle/>
          <a:p>
            <a:pPr marL="457200" indent="-457200">
              <a:buClr>
                <a:srgbClr val="00B050"/>
              </a:buClr>
              <a:buFont typeface="Wingdings 3" panose="05040102010807070707" pitchFamily="18" charset="2"/>
              <a:buChar char=""/>
            </a:pPr>
            <a:r>
              <a:rPr lang="en-US" dirty="0" smtClean="0"/>
              <a:t>The </a:t>
            </a:r>
            <a:r>
              <a:rPr lang="en-US" dirty="0"/>
              <a:t>aims below describe the educational purposes of a course in economics for the Cambridge </a:t>
            </a:r>
            <a:r>
              <a:rPr lang="en-US" dirty="0" smtClean="0"/>
              <a:t>IGCSE exam</a:t>
            </a:r>
            <a:r>
              <a:rPr lang="en-US" dirty="0"/>
              <a:t>.</a:t>
            </a:r>
          </a:p>
          <a:p>
            <a:pPr marL="457200" indent="-457200">
              <a:buClr>
                <a:srgbClr val="00B050"/>
              </a:buClr>
              <a:buFont typeface="Wingdings 3" panose="05040102010807070707" pitchFamily="18" charset="2"/>
              <a:buChar char=""/>
            </a:pPr>
            <a:r>
              <a:rPr lang="en-US" dirty="0"/>
              <a:t>The aims are to:</a:t>
            </a:r>
          </a:p>
          <a:p>
            <a:pPr marL="803275" indent="-341313">
              <a:buClr>
                <a:srgbClr val="00B050"/>
              </a:buClr>
              <a:buFont typeface="+mj-lt"/>
              <a:buAutoNum type="arabicPeriod"/>
            </a:pPr>
            <a:r>
              <a:rPr lang="en-US" dirty="0" smtClean="0"/>
              <a:t>Develop </a:t>
            </a:r>
            <a:r>
              <a:rPr lang="en-US" dirty="0"/>
              <a:t>candidates’ knowledge and understanding of economic terminology, principles and theories</a:t>
            </a:r>
          </a:p>
          <a:p>
            <a:pPr marL="803275" indent="-341313">
              <a:buClr>
                <a:srgbClr val="00B050"/>
              </a:buClr>
              <a:buFont typeface="+mj-lt"/>
              <a:buAutoNum type="arabicPeriod"/>
            </a:pPr>
            <a:r>
              <a:rPr lang="en-US" dirty="0" smtClean="0"/>
              <a:t>Develop </a:t>
            </a:r>
            <a:r>
              <a:rPr lang="en-US" dirty="0"/>
              <a:t>candidates’ basic economic numeracy and literacy and their ability to handle simple </a:t>
            </a:r>
            <a:r>
              <a:rPr lang="en-US" dirty="0" smtClean="0"/>
              <a:t>data including </a:t>
            </a:r>
            <a:r>
              <a:rPr lang="en-US" dirty="0"/>
              <a:t>graphs and diagrams</a:t>
            </a:r>
          </a:p>
          <a:p>
            <a:pPr marL="803275" indent="-341313">
              <a:buClr>
                <a:srgbClr val="00B050"/>
              </a:buClr>
              <a:buFont typeface="+mj-lt"/>
              <a:buAutoNum type="arabicPeriod"/>
            </a:pPr>
            <a:r>
              <a:rPr lang="en-US" dirty="0" smtClean="0"/>
              <a:t>Develop </a:t>
            </a:r>
            <a:r>
              <a:rPr lang="en-US" dirty="0"/>
              <a:t>candidates’ ability to use the tools of economic analysis in particular situations</a:t>
            </a:r>
          </a:p>
          <a:p>
            <a:pPr marL="803275" indent="-341313">
              <a:buClr>
                <a:srgbClr val="00B050"/>
              </a:buClr>
              <a:buFont typeface="+mj-lt"/>
              <a:buAutoNum type="arabicPeriod"/>
            </a:pPr>
            <a:r>
              <a:rPr lang="en-US" dirty="0" smtClean="0"/>
              <a:t>Show </a:t>
            </a:r>
            <a:r>
              <a:rPr lang="en-US" dirty="0"/>
              <a:t>candidates how to identify and discriminate between differing sources of information and how </a:t>
            </a:r>
            <a:r>
              <a:rPr lang="en-US" dirty="0" smtClean="0"/>
              <a:t>to distinguish </a:t>
            </a:r>
            <a:r>
              <a:rPr lang="en-US" dirty="0"/>
              <a:t>between facts and value judgements in economic issues</a:t>
            </a:r>
          </a:p>
          <a:p>
            <a:pPr marL="803275" indent="-341313">
              <a:buClr>
                <a:srgbClr val="00B050"/>
              </a:buClr>
              <a:buFont typeface="+mj-lt"/>
              <a:buAutoNum type="arabicPeriod"/>
            </a:pPr>
            <a:r>
              <a:rPr lang="en-US" dirty="0" smtClean="0"/>
              <a:t>Develop </a:t>
            </a:r>
            <a:r>
              <a:rPr lang="en-US" dirty="0"/>
              <a:t>candidates’ ability to use economic skills (with reference to individuals, groups </a:t>
            </a:r>
            <a:r>
              <a:rPr lang="en-US" dirty="0" smtClean="0"/>
              <a:t>and organisations</a:t>
            </a:r>
            <a:r>
              <a:rPr lang="en-US" dirty="0"/>
              <a:t>) to understand better the world in which they live</a:t>
            </a:r>
          </a:p>
          <a:p>
            <a:pPr marL="803275" indent="-341313">
              <a:buClr>
                <a:srgbClr val="00B050"/>
              </a:buClr>
              <a:buFont typeface="+mj-lt"/>
              <a:buAutoNum type="arabicPeriod"/>
            </a:pPr>
            <a:r>
              <a:rPr lang="en-US" dirty="0" smtClean="0"/>
              <a:t>Develop </a:t>
            </a:r>
            <a:r>
              <a:rPr lang="en-US" dirty="0"/>
              <a:t>candidates’ understanding of the economies of developed and developing nations and </a:t>
            </a:r>
            <a:r>
              <a:rPr lang="en-US" dirty="0" smtClean="0"/>
              <a:t>of the </a:t>
            </a:r>
            <a:r>
              <a:rPr lang="en-US" dirty="0"/>
              <a:t>relationships between them; and to develop their appreciation of these relationships from </a:t>
            </a:r>
            <a:r>
              <a:rPr lang="en-US" dirty="0" smtClean="0"/>
              <a:t>the perspective </a:t>
            </a:r>
            <a:r>
              <a:rPr lang="en-US" dirty="0"/>
              <a:t>of both developed and developing nations.</a:t>
            </a:r>
            <a:endParaRPr lang="en-GB" dirty="0"/>
          </a:p>
        </p:txBody>
      </p:sp>
    </p:spTree>
    <p:extLst>
      <p:ext uri="{BB962C8B-B14F-4D97-AF65-F5344CB8AC3E}">
        <p14:creationId xmlns:p14="http://schemas.microsoft.com/office/powerpoint/2010/main" val="1207465219"/>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755422"/>
          </a:xfrm>
          <a:prstGeom prst="rect">
            <a:avLst/>
          </a:prstGeom>
        </p:spPr>
        <p:txBody>
          <a:bodyPr wrap="square">
            <a:spAutoFit/>
          </a:bodyPr>
          <a:lstStyle/>
          <a:p>
            <a:pPr marL="361950" indent="-361950">
              <a:buClr>
                <a:srgbClr val="00B050"/>
              </a:buClr>
              <a:buFont typeface="Arial" panose="020B0604020202020204" pitchFamily="34" charset="0"/>
              <a:buChar char="•"/>
            </a:pPr>
            <a:r>
              <a:rPr lang="en-US" sz="2300" b="1" dirty="0" smtClean="0"/>
              <a:t>Lower </a:t>
            </a:r>
            <a:r>
              <a:rPr lang="en-US" sz="2300" b="1" dirty="0"/>
              <a:t>standards of </a:t>
            </a:r>
            <a:r>
              <a:rPr lang="en-US" sz="2300" b="1" dirty="0" smtClean="0"/>
              <a:t>living – </a:t>
            </a:r>
            <a:r>
              <a:rPr lang="en-US" sz="2300" dirty="0" smtClean="0"/>
              <a:t>If the current </a:t>
            </a:r>
            <a:r>
              <a:rPr lang="en-US" sz="2300" dirty="0"/>
              <a:t>account deficit is caused by a </a:t>
            </a:r>
            <a:r>
              <a:rPr lang="en-US" sz="2300" dirty="0" smtClean="0"/>
              <a:t>negative balance </a:t>
            </a:r>
            <a:r>
              <a:rPr lang="en-US" sz="2300" dirty="0"/>
              <a:t>on net income flows and </a:t>
            </a:r>
            <a:r>
              <a:rPr lang="en-US" sz="2300" dirty="0" smtClean="0"/>
              <a:t>transfers</a:t>
            </a:r>
            <a:r>
              <a:rPr lang="en-US" sz="2300" dirty="0"/>
              <a:t>, this means monetary outflows </a:t>
            </a:r>
            <a:r>
              <a:rPr lang="en-US" sz="2300" dirty="0" smtClean="0"/>
              <a:t>exceed monetary </a:t>
            </a:r>
            <a:r>
              <a:rPr lang="en-US" sz="2300" dirty="0"/>
              <a:t>inflows for the </a:t>
            </a:r>
            <a:r>
              <a:rPr lang="en-US" sz="2300" dirty="0" smtClean="0"/>
              <a:t>country</a:t>
            </a:r>
            <a:r>
              <a:rPr lang="en-US" sz="2300" dirty="0"/>
              <a:t>. An economy with less income is likely to </a:t>
            </a:r>
            <a:r>
              <a:rPr lang="en-US" sz="2300" dirty="0" smtClean="0"/>
              <a:t>suffer from </a:t>
            </a:r>
            <a:r>
              <a:rPr lang="en-US" sz="2300" dirty="0"/>
              <a:t>lower standards of living. In addition, to cut the current account </a:t>
            </a:r>
            <a:r>
              <a:rPr lang="en-US" sz="2300" dirty="0" smtClean="0"/>
              <a:t>deficit, households </a:t>
            </a:r>
            <a:r>
              <a:rPr lang="en-US" sz="2300" dirty="0"/>
              <a:t>and firms may need to reduce their spending.</a:t>
            </a:r>
          </a:p>
          <a:p>
            <a:pPr marL="361950" indent="-361950">
              <a:buClr>
                <a:srgbClr val="00B050"/>
              </a:buClr>
              <a:buFont typeface="Arial" panose="020B0604020202020204" pitchFamily="34" charset="0"/>
              <a:buChar char="•"/>
            </a:pPr>
            <a:r>
              <a:rPr lang="en-US" sz="2300" b="1" dirty="0"/>
              <a:t>Lower exchange rate </a:t>
            </a:r>
            <a:r>
              <a:rPr lang="en-US" sz="2300" dirty="0"/>
              <a:t>- A fall in demand for exports and/or a rise in the demand for imports (causing the current account deficit) reduces the exchange rare.</a:t>
            </a:r>
          </a:p>
          <a:p>
            <a:pPr marL="361950" indent="-361950">
              <a:buClr>
                <a:srgbClr val="00B050"/>
              </a:buClr>
              <a:buFont typeface="Arial" panose="020B0604020202020204" pitchFamily="34" charset="0"/>
              <a:buChar char="•"/>
            </a:pPr>
            <a:r>
              <a:rPr lang="en-US" sz="2300" dirty="0"/>
              <a:t>While a lower exchange rate can mean exports become more price competitive, it also means that essential imports (such as oil and foodstuffs) will become more expensive. This can lead to imported inflation (Chapter 18). The consequences of fluctuating exchange rates are covered in more detail in Chapter 25</a:t>
            </a:r>
            <a:r>
              <a:rPr lang="en-US" sz="2300" dirty="0" smtClean="0"/>
              <a:t>.</a:t>
            </a:r>
            <a:endParaRPr lang="en-US" sz="230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Consequences of Current Account Deficits</a:t>
            </a:r>
            <a:endParaRPr lang="en-GB" sz="2900" dirty="0"/>
          </a:p>
        </p:txBody>
      </p:sp>
    </p:spTree>
    <p:extLst>
      <p:ext uri="{BB962C8B-B14F-4D97-AF65-F5344CB8AC3E}">
        <p14:creationId xmlns:p14="http://schemas.microsoft.com/office/powerpoint/2010/main" val="3125199043"/>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3323987"/>
          </a:xfrm>
          <a:prstGeom prst="rect">
            <a:avLst/>
          </a:prstGeom>
        </p:spPr>
        <p:txBody>
          <a:bodyPr wrap="square">
            <a:spAutoFit/>
          </a:bodyPr>
          <a:lstStyle/>
          <a:p>
            <a:pPr marL="620713" indent="-258763">
              <a:buClr>
                <a:srgbClr val="00B050"/>
              </a:buClr>
              <a:buFont typeface="Arial" panose="020B0604020202020204" pitchFamily="34" charset="0"/>
              <a:buChar char="•"/>
            </a:pPr>
            <a:r>
              <a:rPr lang="en-US" sz="2100" b="1" dirty="0" smtClean="0"/>
              <a:t>Increased borrowing - </a:t>
            </a:r>
            <a:r>
              <a:rPr lang="en-US" sz="2100" dirty="0" smtClean="0"/>
              <a:t>Just like an individual cannot spend more than he or she earns in the long run, countries need to borrow money or attract foreign investment in order to rectify their current account deficits. In addition, there is an opportunity cost of debt repayment, as the government can nor use this money to stimulate economic growth.</a:t>
            </a:r>
          </a:p>
          <a:p>
            <a:pPr marL="361950" indent="-361950">
              <a:buClr>
                <a:srgbClr val="00B050"/>
              </a:buClr>
              <a:buFont typeface="Wingdings 3" panose="05040102010807070707" pitchFamily="18" charset="2"/>
              <a:buChar char=""/>
            </a:pPr>
            <a:r>
              <a:rPr lang="en-US" sz="2100" dirty="0" smtClean="0"/>
              <a:t>In general, large and persistent current account deficits arc a sign that the country is internationally uncompetitive, which has more severe consequences for the domestic economy. These deficits will have a negative impact on economic growth and standards of living.</a:t>
            </a:r>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Consequences of Current Account Deficits</a:t>
            </a:r>
            <a:endParaRPr lang="en-GB" sz="2900" dirty="0"/>
          </a:p>
        </p:txBody>
      </p:sp>
      <p:sp>
        <p:nvSpPr>
          <p:cNvPr id="2" name="Rectangle 1"/>
          <p:cNvSpPr/>
          <p:nvPr/>
        </p:nvSpPr>
        <p:spPr>
          <a:xfrm>
            <a:off x="251518" y="4581128"/>
            <a:ext cx="8568953" cy="2012859"/>
          </a:xfrm>
          <a:prstGeom prst="rect">
            <a:avLst/>
          </a:prstGeom>
          <a:solidFill>
            <a:schemeClr val="accent5">
              <a:lumMod val="20000"/>
              <a:lumOff val="80000"/>
            </a:schemeClr>
          </a:solidFill>
          <a:ln w="57150">
            <a:solidFill>
              <a:srgbClr val="002060"/>
            </a:solidFill>
          </a:ln>
        </p:spPr>
        <p:txBody>
          <a:bodyPr wrap="square">
            <a:spAutoFit/>
          </a:bodyPr>
          <a:lstStyle/>
          <a:p>
            <a:r>
              <a:rPr lang="en-GB" sz="2090" b="1" dirty="0">
                <a:latin typeface="Arial" panose="020B0604020202020204" pitchFamily="34" charset="0"/>
                <a:cs typeface="Arial" panose="020B0604020202020204" pitchFamily="34" charset="0"/>
              </a:rPr>
              <a:t>Study tips</a:t>
            </a:r>
          </a:p>
          <a:p>
            <a:r>
              <a:rPr lang="en-GB" sz="2090" dirty="0">
                <a:latin typeface="Arial" panose="020B0604020202020204" pitchFamily="34" charset="0"/>
                <a:cs typeface="Arial" panose="020B0604020202020204" pitchFamily="34" charset="0"/>
              </a:rPr>
              <a:t>A </a:t>
            </a:r>
            <a:r>
              <a:rPr lang="en-GB" sz="2090" dirty="0" smtClean="0">
                <a:latin typeface="Arial" panose="020B0604020202020204" pitchFamily="34" charset="0"/>
                <a:cs typeface="Arial" panose="020B0604020202020204" pitchFamily="34" charset="0"/>
              </a:rPr>
              <a:t>manageable deficit </a:t>
            </a:r>
            <a:r>
              <a:rPr lang="en-GB" sz="2090" dirty="0">
                <a:latin typeface="Arial" panose="020B0604020202020204" pitchFamily="34" charset="0"/>
                <a:cs typeface="Arial" panose="020B0604020202020204" pitchFamily="34" charset="0"/>
              </a:rPr>
              <a:t>on </a:t>
            </a:r>
            <a:r>
              <a:rPr lang="en-GB" sz="2090" dirty="0" smtClean="0">
                <a:latin typeface="Arial" panose="020B0604020202020204" pitchFamily="34" charset="0"/>
                <a:cs typeface="Arial" panose="020B0604020202020204" pitchFamily="34" charset="0"/>
              </a:rPr>
              <a:t>the current account is </a:t>
            </a:r>
            <a:r>
              <a:rPr lang="en-GB" sz="2090" dirty="0">
                <a:latin typeface="Arial" panose="020B0604020202020204" pitchFamily="34" charset="0"/>
                <a:cs typeface="Arial" panose="020B0604020202020204" pitchFamily="34" charset="0"/>
              </a:rPr>
              <a:t>not </a:t>
            </a:r>
            <a:r>
              <a:rPr lang="en-GB" sz="2090" dirty="0" smtClean="0">
                <a:latin typeface="Arial" panose="020B0604020202020204" pitchFamily="34" charset="0"/>
                <a:cs typeface="Arial" panose="020B0604020202020204" pitchFamily="34" charset="0"/>
              </a:rPr>
              <a:t>necessarily a </a:t>
            </a:r>
            <a:r>
              <a:rPr lang="en-GB" sz="2090" dirty="0">
                <a:latin typeface="Arial" panose="020B0604020202020204" pitchFamily="34" charset="0"/>
                <a:cs typeface="Arial" panose="020B0604020202020204" pitchFamily="34" charset="0"/>
              </a:rPr>
              <a:t>bad </a:t>
            </a:r>
            <a:r>
              <a:rPr lang="en-GB" sz="2090" dirty="0" smtClean="0">
                <a:latin typeface="Arial" panose="020B0604020202020204" pitchFamily="34" charset="0"/>
                <a:cs typeface="Arial" panose="020B0604020202020204" pitchFamily="34" charset="0"/>
              </a:rPr>
              <a:t>thing. E.g., the deficit might </a:t>
            </a:r>
            <a:r>
              <a:rPr lang="en-GB" sz="2090" dirty="0">
                <a:latin typeface="Arial" panose="020B0604020202020204" pitchFamily="34" charset="0"/>
                <a:cs typeface="Arial" panose="020B0604020202020204" pitchFamily="34" charset="0"/>
              </a:rPr>
              <a:t>be </a:t>
            </a:r>
            <a:r>
              <a:rPr lang="en-GB" sz="2090" dirty="0" smtClean="0">
                <a:latin typeface="Arial" panose="020B0604020202020204" pitchFamily="34" charset="0"/>
                <a:cs typeface="Arial" panose="020B0604020202020204" pitchFamily="34" charset="0"/>
              </a:rPr>
              <a:t>the result </a:t>
            </a:r>
            <a:r>
              <a:rPr lang="en-GB" sz="2090" dirty="0">
                <a:latin typeface="Arial" panose="020B0604020202020204" pitchFamily="34" charset="0"/>
                <a:cs typeface="Arial" panose="020B0604020202020204" pitchFamily="34" charset="0"/>
              </a:rPr>
              <a:t>of </a:t>
            </a:r>
            <a:r>
              <a:rPr lang="en-GB" sz="2090" dirty="0" smtClean="0">
                <a:latin typeface="Arial" panose="020B0604020202020204" pitchFamily="34" charset="0"/>
                <a:cs typeface="Arial" panose="020B0604020202020204" pitchFamily="34" charset="0"/>
              </a:rPr>
              <a:t>strong economic growth, with residents purchasing more foreign goods and services. This allows the country's residents to enjoy </a:t>
            </a:r>
            <a:r>
              <a:rPr lang="en-GB" sz="2090" dirty="0">
                <a:latin typeface="Arial" panose="020B0604020202020204" pitchFamily="34" charset="0"/>
                <a:cs typeface="Arial" panose="020B0604020202020204" pitchFamily="34" charset="0"/>
              </a:rPr>
              <a:t>a </a:t>
            </a:r>
            <a:r>
              <a:rPr lang="en-GB" sz="2090" dirty="0" smtClean="0">
                <a:latin typeface="Arial" panose="020B0604020202020204" pitchFamily="34" charset="0"/>
                <a:cs typeface="Arial" panose="020B0604020202020204" pitchFamily="34" charset="0"/>
              </a:rPr>
              <a:t>higher standard </a:t>
            </a:r>
            <a:r>
              <a:rPr lang="en-GB" sz="2090" dirty="0">
                <a:latin typeface="Arial" panose="020B0604020202020204" pitchFamily="34" charset="0"/>
                <a:cs typeface="Arial" panose="020B0604020202020204" pitchFamily="34" charset="0"/>
              </a:rPr>
              <a:t>of </a:t>
            </a:r>
            <a:r>
              <a:rPr lang="en-GB" sz="2090" dirty="0" smtClean="0">
                <a:latin typeface="Arial" panose="020B0604020202020204" pitchFamily="34" charset="0"/>
                <a:cs typeface="Arial" panose="020B0604020202020204" pitchFamily="34" charset="0"/>
              </a:rPr>
              <a:t>living, as </a:t>
            </a:r>
            <a:r>
              <a:rPr lang="en-GB" sz="2090" dirty="0">
                <a:latin typeface="Arial" panose="020B0604020202020204" pitchFamily="34" charset="0"/>
                <a:cs typeface="Arial" panose="020B0604020202020204" pitchFamily="34" charset="0"/>
              </a:rPr>
              <a:t>they are </a:t>
            </a:r>
            <a:r>
              <a:rPr lang="en-GB" sz="2090" dirty="0" smtClean="0">
                <a:latin typeface="Arial" panose="020B0604020202020204" pitchFamily="34" charset="0"/>
                <a:cs typeface="Arial" panose="020B0604020202020204" pitchFamily="34" charset="0"/>
              </a:rPr>
              <a:t>able to </a:t>
            </a:r>
            <a:r>
              <a:rPr lang="en-GB" sz="2090" dirty="0">
                <a:latin typeface="Arial" panose="020B0604020202020204" pitchFamily="34" charset="0"/>
                <a:cs typeface="Arial" panose="020B0604020202020204" pitchFamily="34" charset="0"/>
              </a:rPr>
              <a:t>benefit </a:t>
            </a:r>
            <a:r>
              <a:rPr lang="en-GB" sz="2090" dirty="0" smtClean="0">
                <a:latin typeface="Arial" panose="020B0604020202020204" pitchFamily="34" charset="0"/>
                <a:cs typeface="Arial" panose="020B0604020202020204" pitchFamily="34" charset="0"/>
              </a:rPr>
              <a:t>from access </a:t>
            </a:r>
            <a:r>
              <a:rPr lang="en-GB" sz="2090" dirty="0">
                <a:latin typeface="Arial" panose="020B0604020202020204" pitchFamily="34" charset="0"/>
                <a:cs typeface="Arial" panose="020B0604020202020204" pitchFamily="34" charset="0"/>
              </a:rPr>
              <a:t>to a </a:t>
            </a:r>
            <a:r>
              <a:rPr lang="en-GB" sz="2090" dirty="0" smtClean="0">
                <a:latin typeface="Arial" panose="020B0604020202020204" pitchFamily="34" charset="0"/>
                <a:cs typeface="Arial" panose="020B0604020202020204" pitchFamily="34" charset="0"/>
              </a:rPr>
              <a:t>range of good-quality imports</a:t>
            </a:r>
            <a:r>
              <a:rPr lang="en-GB" sz="209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825323824"/>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847755"/>
          </a:xfrm>
          <a:prstGeom prst="rect">
            <a:avLst/>
          </a:prstGeom>
        </p:spPr>
        <p:txBody>
          <a:bodyPr wrap="square">
            <a:spAutoFit/>
          </a:bodyPr>
          <a:lstStyle/>
          <a:p>
            <a:pPr marL="276225" indent="-258763">
              <a:buClr>
                <a:srgbClr val="00B050"/>
              </a:buClr>
              <a:tabLst>
                <a:tab pos="8332788" algn="r"/>
              </a:tabLst>
            </a:pPr>
            <a:r>
              <a:rPr lang="en-US" sz="2200" b="1" dirty="0">
                <a:solidFill>
                  <a:srgbClr val="FF0000"/>
                </a:solidFill>
              </a:rPr>
              <a:t>Exam practice</a:t>
            </a:r>
          </a:p>
          <a:p>
            <a:pPr marL="449263" indent="-433388">
              <a:buClr>
                <a:srgbClr val="00B050"/>
              </a:buClr>
              <a:buFont typeface="Wingdings 3" panose="05040102010807070707" pitchFamily="18" charset="2"/>
              <a:buChar char=""/>
              <a:tabLst>
                <a:tab pos="8332788" algn="r"/>
              </a:tabLst>
            </a:pPr>
            <a:r>
              <a:rPr lang="en-US" sz="2200" dirty="0">
                <a:solidFill>
                  <a:srgbClr val="FF0000"/>
                </a:solidFill>
              </a:rPr>
              <a:t>Despite the USA exporting more to China than ever before, the USA's </a:t>
            </a:r>
            <a:r>
              <a:rPr lang="en-US" sz="2200" dirty="0" smtClean="0">
                <a:solidFill>
                  <a:srgbClr val="FF0000"/>
                </a:solidFill>
              </a:rPr>
              <a:t>trade deficit </a:t>
            </a:r>
            <a:r>
              <a:rPr lang="en-US" sz="2200" dirty="0">
                <a:solidFill>
                  <a:srgbClr val="FF0000"/>
                </a:solidFill>
              </a:rPr>
              <a:t>with China is at its highest level (Table 24.2). The imports include </a:t>
            </a:r>
            <a:r>
              <a:rPr lang="en-US" sz="2200" dirty="0" smtClean="0">
                <a:solidFill>
                  <a:srgbClr val="FF0000"/>
                </a:solidFill>
              </a:rPr>
              <a:t>consumer electronics</a:t>
            </a:r>
            <a:r>
              <a:rPr lang="en-US" sz="2200" dirty="0">
                <a:solidFill>
                  <a:srgbClr val="FF0000"/>
                </a:solidFill>
              </a:rPr>
              <a:t>, clothing and machinery (such as power generation), toys, </a:t>
            </a:r>
            <a:r>
              <a:rPr lang="en-US" sz="2200" dirty="0" smtClean="0">
                <a:solidFill>
                  <a:srgbClr val="FF0000"/>
                </a:solidFill>
              </a:rPr>
              <a:t>sports equipment</a:t>
            </a:r>
            <a:r>
              <a:rPr lang="en-US" sz="2200" dirty="0">
                <a:solidFill>
                  <a:srgbClr val="FF0000"/>
                </a:solidFill>
              </a:rPr>
              <a:t>, furniture and footwear.</a:t>
            </a:r>
          </a:p>
          <a:p>
            <a:pPr marL="276225" indent="-258763">
              <a:buClr>
                <a:srgbClr val="00B050"/>
              </a:buClr>
              <a:buFont typeface="Arial" panose="020B0604020202020204" pitchFamily="34" charset="0"/>
              <a:buChar char="•"/>
              <a:tabLst>
                <a:tab pos="8332788" algn="r"/>
              </a:tabLst>
            </a:pPr>
            <a:endParaRPr lang="en-US" sz="2200" dirty="0" smtClean="0">
              <a:solidFill>
                <a:srgbClr val="FF0000"/>
              </a:solidFill>
            </a:endParaRPr>
          </a:p>
          <a:p>
            <a:pPr marL="276225" indent="-258763">
              <a:buClr>
                <a:srgbClr val="00B050"/>
              </a:buClr>
              <a:buFont typeface="Arial" panose="020B0604020202020204" pitchFamily="34" charset="0"/>
              <a:buChar char="•"/>
              <a:tabLst>
                <a:tab pos="8332788" algn="r"/>
              </a:tabLst>
            </a:pPr>
            <a:endParaRPr lang="en-US" sz="2200" dirty="0">
              <a:solidFill>
                <a:srgbClr val="FF0000"/>
              </a:solidFill>
            </a:endParaRPr>
          </a:p>
          <a:p>
            <a:pPr marL="276225" indent="-258763">
              <a:buClr>
                <a:srgbClr val="00B050"/>
              </a:buClr>
              <a:buFont typeface="Arial" panose="020B0604020202020204" pitchFamily="34" charset="0"/>
              <a:buChar char="•"/>
              <a:tabLst>
                <a:tab pos="8332788" algn="r"/>
              </a:tabLst>
            </a:pPr>
            <a:endParaRPr lang="en-US" sz="2200" dirty="0" smtClean="0">
              <a:solidFill>
                <a:srgbClr val="FF0000"/>
              </a:solidFill>
            </a:endParaRPr>
          </a:p>
          <a:p>
            <a:pPr marL="276225" indent="-258763">
              <a:buClr>
                <a:srgbClr val="00B050"/>
              </a:buClr>
              <a:buFont typeface="Arial" panose="020B0604020202020204" pitchFamily="34" charset="0"/>
              <a:buChar char="•"/>
              <a:tabLst>
                <a:tab pos="8332788" algn="r"/>
              </a:tabLst>
            </a:pPr>
            <a:endParaRPr lang="en-US" sz="2200" dirty="0">
              <a:solidFill>
                <a:srgbClr val="FF0000"/>
              </a:solidFill>
            </a:endParaRPr>
          </a:p>
          <a:p>
            <a:pPr marL="276225" indent="-258763">
              <a:buClr>
                <a:srgbClr val="00B050"/>
              </a:buClr>
              <a:buFont typeface="Arial" panose="020B0604020202020204" pitchFamily="34" charset="0"/>
              <a:buChar char="•"/>
              <a:tabLst>
                <a:tab pos="8332788" algn="r"/>
              </a:tabLst>
            </a:pPr>
            <a:endParaRPr lang="en-US" sz="1100" dirty="0" smtClean="0">
              <a:solidFill>
                <a:srgbClr val="FF0000"/>
              </a:solidFill>
            </a:endParaRPr>
          </a:p>
          <a:p>
            <a:pPr marL="17462" algn="ctr">
              <a:buClr>
                <a:srgbClr val="00B050"/>
              </a:buClr>
              <a:tabLst>
                <a:tab pos="8332788" algn="r"/>
              </a:tabLst>
            </a:pPr>
            <a:r>
              <a:rPr lang="en-US" sz="2200" b="1" dirty="0" smtClean="0">
                <a:solidFill>
                  <a:srgbClr val="FF0000"/>
                </a:solidFill>
              </a:rPr>
              <a:t>Table 24.2</a:t>
            </a:r>
            <a:r>
              <a:rPr lang="en-US" sz="2200" dirty="0" smtClean="0">
                <a:solidFill>
                  <a:srgbClr val="FF0000"/>
                </a:solidFill>
              </a:rPr>
              <a:t> Trade between the USA and China, 2011-12</a:t>
            </a:r>
            <a:endParaRPr lang="en-US" sz="2200" dirty="0">
              <a:solidFill>
                <a:srgbClr val="FF0000"/>
              </a:solidFill>
            </a:endParaRPr>
          </a:p>
          <a:p>
            <a:pPr marL="474662" indent="-457200">
              <a:buClr>
                <a:srgbClr val="00B050"/>
              </a:buClr>
              <a:buFont typeface="+mj-lt"/>
              <a:buAutoNum type="arabicPeriod"/>
              <a:tabLst>
                <a:tab pos="8332788" algn="r"/>
              </a:tabLst>
            </a:pPr>
            <a:r>
              <a:rPr lang="en-US" sz="2200" dirty="0" smtClean="0">
                <a:solidFill>
                  <a:srgbClr val="FF0000"/>
                </a:solidFill>
              </a:rPr>
              <a:t>Explain </a:t>
            </a:r>
            <a:r>
              <a:rPr lang="en-US" sz="2200" dirty="0">
                <a:solidFill>
                  <a:srgbClr val="FF0000"/>
                </a:solidFill>
              </a:rPr>
              <a:t>how it is possible that 'the USA's trade deficit with China is at its </a:t>
            </a:r>
            <a:r>
              <a:rPr lang="en-US" sz="2200" dirty="0" smtClean="0">
                <a:solidFill>
                  <a:srgbClr val="FF0000"/>
                </a:solidFill>
              </a:rPr>
              <a:t>highest level</a:t>
            </a:r>
            <a:r>
              <a:rPr lang="en-US" sz="2200" dirty="0">
                <a:solidFill>
                  <a:srgbClr val="FF0000"/>
                </a:solidFill>
              </a:rPr>
              <a:t>' even though the USA reported record export sales to China. </a:t>
            </a:r>
            <a:r>
              <a:rPr lang="en-US" sz="2200" dirty="0" smtClean="0">
                <a:solidFill>
                  <a:srgbClr val="FF0000"/>
                </a:solidFill>
              </a:rPr>
              <a:t>	[2]</a:t>
            </a:r>
            <a:endParaRPr lang="en-US" sz="2200" dirty="0">
              <a:solidFill>
                <a:srgbClr val="FF0000"/>
              </a:solidFill>
            </a:endParaRPr>
          </a:p>
          <a:p>
            <a:pPr marL="474662" indent="-457200">
              <a:buClr>
                <a:srgbClr val="00B050"/>
              </a:buClr>
              <a:buFont typeface="+mj-lt"/>
              <a:buAutoNum type="arabicPeriod"/>
              <a:tabLst>
                <a:tab pos="8332788" algn="r"/>
              </a:tabLst>
            </a:pPr>
            <a:r>
              <a:rPr lang="en-US" sz="2200" dirty="0" smtClean="0">
                <a:solidFill>
                  <a:srgbClr val="FF0000"/>
                </a:solidFill>
              </a:rPr>
              <a:t>Calculate </a:t>
            </a:r>
            <a:r>
              <a:rPr lang="en-US" sz="2200" dirty="0">
                <a:solidFill>
                  <a:srgbClr val="FF0000"/>
                </a:solidFill>
              </a:rPr>
              <a:t>the trade balance for the USA with China for 2011 and 2012</a:t>
            </a:r>
            <a:r>
              <a:rPr lang="en-US" sz="2200" dirty="0" smtClean="0">
                <a:solidFill>
                  <a:srgbClr val="FF0000"/>
                </a:solidFill>
              </a:rPr>
              <a:t>.	[2]</a:t>
            </a:r>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Consequences of Current Account Deficits</a:t>
            </a:r>
            <a:endParaRPr lang="en-GB" sz="2900" dirty="0"/>
          </a:p>
        </p:txBody>
      </p:sp>
      <p:graphicFrame>
        <p:nvGraphicFramePr>
          <p:cNvPr id="3" name="Table 2"/>
          <p:cNvGraphicFramePr>
            <a:graphicFrameLocks noGrp="1"/>
          </p:cNvGraphicFramePr>
          <p:nvPr>
            <p:extLst>
              <p:ext uri="{D42A27DB-BD31-4B8C-83A1-F6EECF244321}">
                <p14:modId xmlns:p14="http://schemas.microsoft.com/office/powerpoint/2010/main" val="1099433093"/>
              </p:ext>
            </p:extLst>
          </p:nvPr>
        </p:nvGraphicFramePr>
        <p:xfrm>
          <a:off x="276200" y="3183240"/>
          <a:ext cx="8544273" cy="1325880"/>
        </p:xfrm>
        <a:graphic>
          <a:graphicData uri="http://schemas.openxmlformats.org/drawingml/2006/table">
            <a:tbl>
              <a:tblPr firstRow="1" bandRow="1">
                <a:tableStyleId>{5C22544A-7EE6-4342-B048-85BDC9FD1C3A}</a:tableStyleId>
              </a:tblPr>
              <a:tblGrid>
                <a:gridCol w="3863752"/>
                <a:gridCol w="2448272"/>
                <a:gridCol w="2232249"/>
              </a:tblGrid>
              <a:tr h="370840">
                <a:tc>
                  <a:txBody>
                    <a:bodyPr/>
                    <a:lstStyle/>
                    <a:p>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2012 ($bn.)</a:t>
                      </a:r>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2011 ($bn.)</a:t>
                      </a:r>
                      <a:endParaRPr lang="en-GB" sz="2300" dirty="0">
                        <a:latin typeface="Arial" panose="020B0604020202020204" pitchFamily="34" charset="0"/>
                        <a:cs typeface="Arial" panose="020B0604020202020204" pitchFamily="34" charset="0"/>
                      </a:endParaRPr>
                    </a:p>
                  </a:txBody>
                  <a:tcPr/>
                </a:tc>
              </a:tr>
              <a:tr h="370840">
                <a:tc>
                  <a:txBody>
                    <a:bodyPr/>
                    <a:lstStyle/>
                    <a:p>
                      <a:r>
                        <a:rPr lang="en-IE" sz="2300" dirty="0" smtClean="0">
                          <a:latin typeface="Arial" panose="020B0604020202020204" pitchFamily="34" charset="0"/>
                          <a:cs typeface="Arial" panose="020B0604020202020204" pitchFamily="34" charset="0"/>
                        </a:rPr>
                        <a:t>US exports to China</a:t>
                      </a:r>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110.6</a:t>
                      </a:r>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103.9</a:t>
                      </a:r>
                      <a:endParaRPr lang="en-GB" sz="2300" dirty="0">
                        <a:latin typeface="Arial" panose="020B0604020202020204" pitchFamily="34" charset="0"/>
                        <a:cs typeface="Arial" panose="020B0604020202020204" pitchFamily="34" charset="0"/>
                      </a:endParaRPr>
                    </a:p>
                  </a:txBody>
                  <a:tcPr/>
                </a:tc>
              </a:tr>
              <a:tr h="370840">
                <a:tc>
                  <a:txBody>
                    <a:bodyPr/>
                    <a:lstStyle/>
                    <a:p>
                      <a:r>
                        <a:rPr lang="en-IE" sz="2300" dirty="0" smtClean="0">
                          <a:latin typeface="Arial" panose="020B0604020202020204" pitchFamily="34" charset="0"/>
                          <a:cs typeface="Arial" panose="020B0604020202020204" pitchFamily="34" charset="0"/>
                        </a:rPr>
                        <a:t>US imports from China</a:t>
                      </a:r>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425.6</a:t>
                      </a:r>
                      <a:endParaRPr lang="en-GB" sz="2300" dirty="0">
                        <a:latin typeface="Arial" panose="020B0604020202020204" pitchFamily="34" charset="0"/>
                        <a:cs typeface="Arial" panose="020B0604020202020204" pitchFamily="34" charset="0"/>
                      </a:endParaRPr>
                    </a:p>
                  </a:txBody>
                  <a:tcPr/>
                </a:tc>
                <a:tc>
                  <a:txBody>
                    <a:bodyPr/>
                    <a:lstStyle/>
                    <a:p>
                      <a:pPr algn="ctr"/>
                      <a:r>
                        <a:rPr lang="en-IE" sz="2300" dirty="0" smtClean="0">
                          <a:latin typeface="Arial" panose="020B0604020202020204" pitchFamily="34" charset="0"/>
                          <a:cs typeface="Arial" panose="020B0604020202020204" pitchFamily="34" charset="0"/>
                        </a:rPr>
                        <a:t>399.3</a:t>
                      </a:r>
                      <a:endParaRPr lang="en-GB" sz="23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350139863"/>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847755"/>
          </a:xfrm>
          <a:prstGeom prst="rect">
            <a:avLst/>
          </a:prstGeom>
        </p:spPr>
        <p:txBody>
          <a:bodyPr wrap="square">
            <a:spAutoFit/>
          </a:bodyPr>
          <a:lstStyle/>
          <a:p>
            <a:pPr marL="449263" indent="-433388">
              <a:buClr>
                <a:srgbClr val="00B050"/>
              </a:buClr>
              <a:buFont typeface="Wingdings 3" panose="05040102010807070707" pitchFamily="18" charset="2"/>
              <a:buChar char=""/>
              <a:tabLst>
                <a:tab pos="8332788" algn="r"/>
              </a:tabLst>
            </a:pPr>
            <a:r>
              <a:rPr lang="en-US" sz="2180" dirty="0"/>
              <a:t>There are four main policies that can be used to </a:t>
            </a:r>
            <a:r>
              <a:rPr lang="en-US" sz="2180" dirty="0" smtClean="0"/>
              <a:t>improve </a:t>
            </a:r>
            <a:r>
              <a:rPr lang="en-US" sz="2180" dirty="0"/>
              <a:t>a country's current </a:t>
            </a:r>
            <a:r>
              <a:rPr lang="en-US" sz="2180" dirty="0" smtClean="0"/>
              <a:t>account balance</a:t>
            </a:r>
            <a:r>
              <a:rPr lang="en-US" sz="2180" dirty="0"/>
              <a:t>: fiscal and monetary policies (which tackle demand-side issues), </a:t>
            </a:r>
            <a:r>
              <a:rPr lang="en-US" sz="2180" dirty="0" smtClean="0"/>
              <a:t>supply-side policies </a:t>
            </a:r>
            <a:r>
              <a:rPr lang="en-US" sz="2180" dirty="0"/>
              <a:t>and protectionist measures. These macroeconomic policies are </a:t>
            </a:r>
            <a:r>
              <a:rPr lang="en-US" sz="2180" dirty="0" smtClean="0"/>
              <a:t>covered in more </a:t>
            </a:r>
            <a:r>
              <a:rPr lang="en-US" sz="2180" dirty="0"/>
              <a:t>detail in Chapter 16.</a:t>
            </a:r>
          </a:p>
          <a:p>
            <a:pPr marL="723900" indent="-346075">
              <a:buClr>
                <a:srgbClr val="00B050"/>
              </a:buClr>
              <a:buFont typeface="Arial" panose="020B0604020202020204" pitchFamily="34" charset="0"/>
              <a:buChar char="•"/>
              <a:tabLst>
                <a:tab pos="8332788" algn="r"/>
              </a:tabLst>
            </a:pPr>
            <a:r>
              <a:rPr lang="en-US" sz="2180" b="1" dirty="0" smtClean="0"/>
              <a:t>Fiscal </a:t>
            </a:r>
            <a:r>
              <a:rPr lang="en-US" sz="2180" b="1" dirty="0"/>
              <a:t>policies </a:t>
            </a:r>
            <a:r>
              <a:rPr lang="en-US" sz="2180" dirty="0"/>
              <a:t>- These measures use a combination of higher taxes and </a:t>
            </a:r>
            <a:r>
              <a:rPr lang="en-US" sz="2180" dirty="0" smtClean="0"/>
              <a:t>reduced government </a:t>
            </a:r>
            <a:r>
              <a:rPr lang="en-US" sz="2180" dirty="0"/>
              <a:t>spending in order to reduce the amount of money available to </a:t>
            </a:r>
            <a:r>
              <a:rPr lang="en-US" sz="2180" dirty="0" smtClean="0"/>
              <a:t>spend on </a:t>
            </a:r>
            <a:r>
              <a:rPr lang="en-US" sz="2180" dirty="0"/>
              <a:t>imports. In theory, this helps to reduce the current account deficit.</a:t>
            </a:r>
          </a:p>
          <a:p>
            <a:pPr marL="723900" indent="-346075">
              <a:buClr>
                <a:srgbClr val="00B050"/>
              </a:buClr>
              <a:buFont typeface="Arial" panose="020B0604020202020204" pitchFamily="34" charset="0"/>
              <a:buChar char="•"/>
              <a:tabLst>
                <a:tab pos="8332788" algn="r"/>
              </a:tabLst>
            </a:pPr>
            <a:r>
              <a:rPr lang="en-US" sz="2180" b="1" dirty="0" smtClean="0"/>
              <a:t>Monetary </a:t>
            </a:r>
            <a:r>
              <a:rPr lang="en-US" sz="2180" b="1" dirty="0"/>
              <a:t>policies </a:t>
            </a:r>
            <a:r>
              <a:rPr lang="en-US" sz="2180" dirty="0"/>
              <a:t>- </a:t>
            </a:r>
            <a:r>
              <a:rPr lang="en-US" sz="2180" dirty="0" smtClean="0"/>
              <a:t>Higher </a:t>
            </a:r>
            <a:r>
              <a:rPr lang="en-US" sz="2180" dirty="0"/>
              <a:t>interest rates make new and existing loans </a:t>
            </a:r>
            <a:r>
              <a:rPr lang="en-US" sz="2180" dirty="0" smtClean="0"/>
              <a:t>more expensive </a:t>
            </a:r>
            <a:r>
              <a:rPr lang="en-US" sz="2180" dirty="0"/>
              <a:t>for households and firms. Therefore, this reduces their demand </a:t>
            </a:r>
            <a:r>
              <a:rPr lang="en-US" sz="2180" dirty="0" smtClean="0"/>
              <a:t>for imports</a:t>
            </a:r>
            <a:r>
              <a:rPr lang="en-US" sz="2180" dirty="0"/>
              <a:t>. Alternatively, the central </a:t>
            </a:r>
            <a:r>
              <a:rPr lang="en-US" sz="2180" dirty="0" smtClean="0"/>
              <a:t>monetary authority of a </a:t>
            </a:r>
            <a:r>
              <a:rPr lang="en-US" sz="2180" dirty="0"/>
              <a:t>country </a:t>
            </a:r>
            <a:r>
              <a:rPr lang="en-US" sz="2180" dirty="0" smtClean="0"/>
              <a:t>(Chapter 6) might </a:t>
            </a:r>
            <a:r>
              <a:rPr lang="en-US" sz="2180" dirty="0"/>
              <a:t>decide to devalue the exchange rate to improve the nation's competitiveness.</a:t>
            </a:r>
          </a:p>
          <a:p>
            <a:pPr marL="723900" indent="-346075">
              <a:buClr>
                <a:srgbClr val="00B050"/>
              </a:buClr>
              <a:buFont typeface="Arial" panose="020B0604020202020204" pitchFamily="34" charset="0"/>
              <a:buChar char="•"/>
              <a:tabLst>
                <a:tab pos="8332788" algn="r"/>
              </a:tabLst>
            </a:pPr>
            <a:r>
              <a:rPr lang="en-US" sz="2180" dirty="0"/>
              <a:t>This also has the effect of reducing the price of exports and making imports </a:t>
            </a:r>
            <a:r>
              <a:rPr lang="en-US" sz="2180" dirty="0" smtClean="0"/>
              <a:t>more expensive.</a:t>
            </a:r>
            <a:endParaRPr lang="en-US" sz="2180" dirty="0"/>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Dealing with Current Account Deficits</a:t>
            </a:r>
            <a:endParaRPr lang="en-GB" sz="2900" dirty="0"/>
          </a:p>
        </p:txBody>
      </p:sp>
    </p:spTree>
    <p:extLst>
      <p:ext uri="{BB962C8B-B14F-4D97-AF65-F5344CB8AC3E}">
        <p14:creationId xmlns:p14="http://schemas.microsoft.com/office/powerpoint/2010/main" val="3414261937"/>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6732481" cy="5586145"/>
          </a:xfrm>
          <a:prstGeom prst="rect">
            <a:avLst/>
          </a:prstGeom>
        </p:spPr>
        <p:txBody>
          <a:bodyPr wrap="square">
            <a:spAutoFit/>
          </a:bodyPr>
          <a:lstStyle/>
          <a:p>
            <a:pPr marL="361950" indent="-346075">
              <a:buClr>
                <a:srgbClr val="00B050"/>
              </a:buClr>
              <a:buFont typeface="Arial" panose="020B0604020202020204" pitchFamily="34" charset="0"/>
              <a:buChar char="•"/>
              <a:tabLst>
                <a:tab pos="8332788" algn="r"/>
              </a:tabLst>
            </a:pPr>
            <a:r>
              <a:rPr lang="en-US" sz="2100" b="1" dirty="0" smtClean="0"/>
              <a:t>Supply-side </a:t>
            </a:r>
            <a:r>
              <a:rPr lang="en-US" sz="2100" b="1" dirty="0"/>
              <a:t>policies </a:t>
            </a:r>
            <a:r>
              <a:rPr lang="en-US" sz="2100" dirty="0"/>
              <a:t>- These policies strive to raise the productive capacity of </a:t>
            </a:r>
            <a:r>
              <a:rPr lang="en-US" sz="2100" dirty="0" smtClean="0"/>
              <a:t>the economy</a:t>
            </a:r>
            <a:r>
              <a:rPr lang="en-US" sz="2100" dirty="0"/>
              <a:t>. Examples are :</a:t>
            </a:r>
          </a:p>
          <a:p>
            <a:pPr marL="811213" indent="-433388">
              <a:buClr>
                <a:srgbClr val="00B050"/>
              </a:buClr>
              <a:buFont typeface="Courier New" panose="02070309020205020404" pitchFamily="49" charset="0"/>
              <a:buChar char="o"/>
              <a:tabLst>
                <a:tab pos="8332788" algn="r"/>
              </a:tabLst>
            </a:pPr>
            <a:r>
              <a:rPr lang="en-US" sz="2100" dirty="0" smtClean="0"/>
              <a:t>investment </a:t>
            </a:r>
            <a:r>
              <a:rPr lang="en-US" sz="2100" dirty="0"/>
              <a:t>in education and health care to improve the economy's </a:t>
            </a:r>
            <a:r>
              <a:rPr lang="en-US" sz="2100" dirty="0" smtClean="0"/>
              <a:t>human capital</a:t>
            </a:r>
            <a:r>
              <a:rPr lang="en-US" sz="2100" dirty="0"/>
              <a:t>, productivity and international competitiveness</a:t>
            </a:r>
          </a:p>
          <a:p>
            <a:pPr marL="811213" indent="-433388">
              <a:buClr>
                <a:srgbClr val="00B050"/>
              </a:buClr>
              <a:buFont typeface="Courier New" panose="02070309020205020404" pitchFamily="49" charset="0"/>
              <a:buChar char="o"/>
              <a:tabLst>
                <a:tab pos="8332788" algn="r"/>
              </a:tabLst>
            </a:pPr>
            <a:r>
              <a:rPr lang="en-US" sz="2100" dirty="0" smtClean="0"/>
              <a:t>investment </a:t>
            </a:r>
            <a:r>
              <a:rPr lang="en-US" sz="2100" dirty="0"/>
              <a:t>in </a:t>
            </a:r>
            <a:r>
              <a:rPr lang="en-US" sz="2100" dirty="0" smtClean="0"/>
              <a:t>infrastructure </a:t>
            </a:r>
            <a:r>
              <a:rPr lang="en-US" sz="2100" dirty="0"/>
              <a:t>to support businesses and industries, </a:t>
            </a:r>
            <a:r>
              <a:rPr lang="en-US" sz="2100" dirty="0" smtClean="0"/>
              <a:t>especially those </a:t>
            </a:r>
            <a:r>
              <a:rPr lang="en-US" sz="2100" dirty="0"/>
              <a:t>engaged in export markets</a:t>
            </a:r>
          </a:p>
          <a:p>
            <a:pPr marL="811213" indent="-433388">
              <a:buClr>
                <a:srgbClr val="00B050"/>
              </a:buClr>
              <a:buFont typeface="Courier New" panose="02070309020205020404" pitchFamily="49" charset="0"/>
              <a:buChar char="o"/>
              <a:tabLst>
                <a:tab pos="8332788" algn="r"/>
              </a:tabLst>
            </a:pPr>
            <a:r>
              <a:rPr lang="en-US" sz="2100" dirty="0" smtClean="0"/>
              <a:t>measures </a:t>
            </a:r>
            <a:r>
              <a:rPr lang="en-US" sz="2100" dirty="0"/>
              <a:t>to encourage export-driven business start-ups and industries, such </a:t>
            </a:r>
            <a:r>
              <a:rPr lang="en-US" sz="2100" dirty="0" smtClean="0"/>
              <a:t>as government </a:t>
            </a:r>
            <a:r>
              <a:rPr lang="en-US" sz="2100" dirty="0"/>
              <a:t>subsidies and tax </a:t>
            </a:r>
            <a:r>
              <a:rPr lang="en-US" sz="2100" dirty="0" smtClean="0"/>
              <a:t>incentives</a:t>
            </a:r>
            <a:r>
              <a:rPr lang="en-US" sz="2100" dirty="0"/>
              <a:t>.</a:t>
            </a:r>
          </a:p>
          <a:p>
            <a:pPr marL="361950" indent="-346075">
              <a:buClr>
                <a:srgbClr val="00B050"/>
              </a:buClr>
              <a:buFont typeface="Arial" panose="020B0604020202020204" pitchFamily="34" charset="0"/>
              <a:buChar char="•"/>
              <a:tabLst>
                <a:tab pos="8332788" algn="r"/>
              </a:tabLst>
            </a:pPr>
            <a:r>
              <a:rPr lang="en-US" sz="2100" b="1" dirty="0" smtClean="0"/>
              <a:t>Protectionist </a:t>
            </a:r>
            <a:r>
              <a:rPr lang="en-US" sz="2100" b="1" dirty="0"/>
              <a:t>measures </a:t>
            </a:r>
            <a:r>
              <a:rPr lang="en-US" sz="2100" dirty="0"/>
              <a:t>- These measures reduce the competiveness of </a:t>
            </a:r>
            <a:r>
              <a:rPr lang="en-US" sz="2100" dirty="0" smtClean="0"/>
              <a:t>imports, thereby </a:t>
            </a:r>
            <a:r>
              <a:rPr lang="en-US" sz="2100" dirty="0"/>
              <a:t>making </a:t>
            </a:r>
            <a:r>
              <a:rPr lang="en-US" sz="2100" dirty="0" smtClean="0"/>
              <a:t>domestic </a:t>
            </a:r>
            <a:r>
              <a:rPr lang="en-US" sz="2100" dirty="0"/>
              <a:t>consumption more attractive. </a:t>
            </a:r>
            <a:r>
              <a:rPr lang="en-US" sz="2100" dirty="0" smtClean="0"/>
              <a:t>E.g., tariffs (import taxes</a:t>
            </a:r>
            <a:r>
              <a:rPr lang="en-US" sz="2100" dirty="0"/>
              <a:t>) raise the price </a:t>
            </a:r>
            <a:r>
              <a:rPr lang="en-US" sz="2100" dirty="0" smtClean="0"/>
              <a:t>of imports </a:t>
            </a:r>
            <a:r>
              <a:rPr lang="en-US" sz="2100" dirty="0"/>
              <a:t>while quotas </a:t>
            </a:r>
            <a:r>
              <a:rPr lang="en-US" sz="2100" dirty="0" smtClean="0"/>
              <a:t>(Chapter </a:t>
            </a:r>
            <a:r>
              <a:rPr lang="en-US" sz="2100" dirty="0"/>
              <a:t>26) limit </a:t>
            </a:r>
            <a:r>
              <a:rPr lang="en-US" sz="2100" dirty="0" smtClean="0"/>
              <a:t>the amount </a:t>
            </a:r>
            <a:r>
              <a:rPr lang="en-US" sz="2100" dirty="0"/>
              <a:t>of imports available.</a:t>
            </a:r>
            <a:endParaRPr lang="en-US" sz="2100" dirty="0" smtClean="0"/>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Dealing with Current Account Deficits</a:t>
            </a:r>
            <a:endParaRPr lang="en-GB" sz="2900" dirty="0"/>
          </a:p>
        </p:txBody>
      </p:sp>
    </p:spTree>
    <p:extLst>
      <p:ext uri="{BB962C8B-B14F-4D97-AF65-F5344CB8AC3E}">
        <p14:creationId xmlns:p14="http://schemas.microsoft.com/office/powerpoint/2010/main" val="3759105438"/>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6732481" cy="5847755"/>
          </a:xfrm>
          <a:prstGeom prst="rect">
            <a:avLst/>
          </a:prstGeom>
        </p:spPr>
        <p:txBody>
          <a:bodyPr wrap="square">
            <a:spAutoFit/>
          </a:bodyPr>
          <a:lstStyle/>
          <a:p>
            <a:pPr marL="15875">
              <a:buClr>
                <a:srgbClr val="00B050"/>
              </a:buClr>
              <a:tabLst>
                <a:tab pos="8332788" algn="r"/>
              </a:tabLst>
            </a:pPr>
            <a:r>
              <a:rPr lang="en-US" sz="3300" b="1" dirty="0">
                <a:solidFill>
                  <a:srgbClr val="FF0000"/>
                </a:solidFill>
              </a:rPr>
              <a:t>Exam practice</a:t>
            </a:r>
          </a:p>
          <a:p>
            <a:pPr marL="620713" indent="-604838">
              <a:buClr>
                <a:srgbClr val="00B050"/>
              </a:buClr>
              <a:buFont typeface="Wingdings 3" panose="05040102010807070707" pitchFamily="18" charset="2"/>
              <a:buChar char=""/>
              <a:tabLst>
                <a:tab pos="8332788" algn="r"/>
              </a:tabLst>
            </a:pPr>
            <a:r>
              <a:rPr lang="en-US" sz="3300" dirty="0">
                <a:solidFill>
                  <a:srgbClr val="FF0000"/>
                </a:solidFill>
              </a:rPr>
              <a:t>'A current account deficit on the balance of payments is undesirable during </a:t>
            </a:r>
            <a:r>
              <a:rPr lang="en-US" sz="3300" dirty="0" smtClean="0">
                <a:solidFill>
                  <a:srgbClr val="FF0000"/>
                </a:solidFill>
              </a:rPr>
              <a:t>a recession </a:t>
            </a:r>
            <a:r>
              <a:rPr lang="en-US" sz="3300" dirty="0">
                <a:solidFill>
                  <a:srgbClr val="FF0000"/>
                </a:solidFill>
              </a:rPr>
              <a:t>but is not really a problem during periods of economic growth.'</a:t>
            </a:r>
          </a:p>
          <a:p>
            <a:pPr marL="620713" indent="-604838">
              <a:buClr>
                <a:srgbClr val="00B050"/>
              </a:buClr>
              <a:buFont typeface="+mj-lt"/>
              <a:buAutoNum type="arabicPeriod"/>
              <a:tabLst>
                <a:tab pos="8332788" algn="r"/>
              </a:tabLst>
            </a:pPr>
            <a:r>
              <a:rPr lang="en-US" sz="3300" dirty="0" smtClean="0">
                <a:solidFill>
                  <a:srgbClr val="FF0000"/>
                </a:solidFill>
              </a:rPr>
              <a:t>Define </a:t>
            </a:r>
            <a:r>
              <a:rPr lang="en-US" sz="3300" dirty="0">
                <a:solidFill>
                  <a:srgbClr val="FF0000"/>
                </a:solidFill>
              </a:rPr>
              <a:t>the term 'current account deficit'. </a:t>
            </a:r>
            <a:r>
              <a:rPr lang="en-US" sz="3300" dirty="0" smtClean="0">
                <a:solidFill>
                  <a:srgbClr val="FF0000"/>
                </a:solidFill>
              </a:rPr>
              <a:t>	[</a:t>
            </a:r>
            <a:r>
              <a:rPr lang="en-US" sz="3300" dirty="0">
                <a:solidFill>
                  <a:srgbClr val="FF0000"/>
                </a:solidFill>
              </a:rPr>
              <a:t>2]</a:t>
            </a:r>
          </a:p>
          <a:p>
            <a:pPr marL="620713" indent="-604838">
              <a:buClr>
                <a:srgbClr val="00B050"/>
              </a:buClr>
              <a:buFont typeface="+mj-lt"/>
              <a:buAutoNum type="arabicPeriod"/>
              <a:tabLst>
                <a:tab pos="8332788" algn="r"/>
              </a:tabLst>
            </a:pPr>
            <a:r>
              <a:rPr lang="en-US" sz="3300" dirty="0" smtClean="0">
                <a:solidFill>
                  <a:srgbClr val="FF0000"/>
                </a:solidFill>
              </a:rPr>
              <a:t>Explain </a:t>
            </a:r>
            <a:r>
              <a:rPr lang="en-US" sz="3300" dirty="0">
                <a:solidFill>
                  <a:srgbClr val="FF0000"/>
                </a:solidFill>
              </a:rPr>
              <a:t>the validity of the above statement. </a:t>
            </a:r>
            <a:r>
              <a:rPr lang="en-US" sz="3300" dirty="0" smtClean="0">
                <a:solidFill>
                  <a:srgbClr val="FF0000"/>
                </a:solidFill>
              </a:rPr>
              <a:t>	[4</a:t>
            </a:r>
            <a:r>
              <a:rPr lang="en-US" sz="3300" dirty="0">
                <a:solidFill>
                  <a:srgbClr val="FF0000"/>
                </a:solidFill>
              </a:rPr>
              <a:t>]</a:t>
            </a:r>
            <a:endParaRPr lang="en-US" sz="3300" dirty="0" smtClean="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900" dirty="0" smtClean="0"/>
              <a:t>P8.2 – Dealing with Current Account Deficits</a:t>
            </a:r>
            <a:endParaRPr lang="en-GB" sz="2900" dirty="0"/>
          </a:p>
        </p:txBody>
      </p:sp>
    </p:spTree>
    <p:extLst>
      <p:ext uri="{BB962C8B-B14F-4D97-AF65-F5344CB8AC3E}">
        <p14:creationId xmlns:p14="http://schemas.microsoft.com/office/powerpoint/2010/main" val="4052594942"/>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32311"/>
          </a:xfrm>
          <a:prstGeom prst="rect">
            <a:avLst/>
          </a:prstGeom>
        </p:spPr>
        <p:txBody>
          <a:bodyPr wrap="square">
            <a:spAutoFit/>
          </a:bodyPr>
          <a:lstStyle/>
          <a:p>
            <a:pPr marL="449263" indent="-433388">
              <a:buClr>
                <a:srgbClr val="00B050"/>
              </a:buClr>
              <a:buFont typeface="Wingdings 3" panose="05040102010807070707" pitchFamily="18" charset="2"/>
              <a:buChar char=""/>
              <a:tabLst>
                <a:tab pos="8332788" algn="r"/>
              </a:tabLst>
            </a:pPr>
            <a:r>
              <a:rPr lang="en-US" sz="2000" dirty="0"/>
              <a:t>A surplus on the current account can occur due to a combination of two factors:</a:t>
            </a:r>
          </a:p>
          <a:p>
            <a:pPr marL="723900" indent="-274638">
              <a:buClr>
                <a:srgbClr val="00B050"/>
              </a:buClr>
              <a:buFont typeface="Arial" panose="020B0604020202020204" pitchFamily="34" charset="0"/>
              <a:buChar char="•"/>
              <a:tabLst>
                <a:tab pos="8332788" algn="r"/>
              </a:tabLst>
            </a:pPr>
            <a:r>
              <a:rPr lang="en-US" sz="2000" b="1" dirty="0" smtClean="0"/>
              <a:t>Higher </a:t>
            </a:r>
            <a:r>
              <a:rPr lang="en-US" sz="2000" b="1" dirty="0"/>
              <a:t>demand for exports </a:t>
            </a:r>
            <a:r>
              <a:rPr lang="en-US" sz="2000" dirty="0"/>
              <a:t>- This could be caused by an </a:t>
            </a:r>
            <a:r>
              <a:rPr lang="en-US" sz="2000" dirty="0" smtClean="0"/>
              <a:t>improvement in manufacturing </a:t>
            </a:r>
            <a:r>
              <a:rPr lang="en-US" sz="2000" dirty="0"/>
              <a:t>competitiveness, perhaps due to higher </a:t>
            </a:r>
            <a:r>
              <a:rPr lang="en-US" sz="2000" dirty="0" smtClean="0"/>
              <a:t>labour </a:t>
            </a:r>
            <a:r>
              <a:rPr lang="en-US" sz="2000" dirty="0"/>
              <a:t>productivity in </a:t>
            </a:r>
            <a:r>
              <a:rPr lang="en-US" sz="2000" dirty="0" smtClean="0"/>
              <a:t>the domestic </a:t>
            </a:r>
            <a:r>
              <a:rPr lang="en-US" sz="2000" dirty="0"/>
              <a:t>economy. Another factor is higher incomes in overseas markets, </a:t>
            </a:r>
            <a:r>
              <a:rPr lang="en-US" sz="2000" dirty="0" smtClean="0"/>
              <a:t>meaning that </a:t>
            </a:r>
            <a:r>
              <a:rPr lang="en-US" sz="2000" dirty="0"/>
              <a:t>foreign households and firms ha\'e more money to spend on the country's</a:t>
            </a:r>
          </a:p>
          <a:p>
            <a:pPr marL="723900" indent="-274638">
              <a:buClr>
                <a:srgbClr val="00B050"/>
              </a:buClr>
              <a:buFont typeface="Arial" panose="020B0604020202020204" pitchFamily="34" charset="0"/>
              <a:buChar char="•"/>
              <a:tabLst>
                <a:tab pos="8332788" algn="r"/>
              </a:tabLst>
            </a:pPr>
            <a:r>
              <a:rPr lang="en-US" sz="2000" dirty="0"/>
              <a:t>exports. A third cause of higher demand for exports is a lower exchange rate </a:t>
            </a:r>
            <a:r>
              <a:rPr lang="en-US" sz="2000" dirty="0" smtClean="0"/>
              <a:t>(Chapter </a:t>
            </a:r>
            <a:r>
              <a:rPr lang="en-US" sz="2000" dirty="0"/>
              <a:t>25), which makes exports less expensive for foreign buyers</a:t>
            </a:r>
            <a:r>
              <a:rPr lang="en-US" sz="2000" dirty="0" smtClean="0"/>
              <a:t>.</a:t>
            </a:r>
          </a:p>
          <a:p>
            <a:pPr marL="723900" indent="-274638">
              <a:buClr>
                <a:srgbClr val="00B050"/>
              </a:buClr>
              <a:buFont typeface="Arial" panose="020B0604020202020204" pitchFamily="34" charset="0"/>
              <a:buChar char="•"/>
              <a:tabLst>
                <a:tab pos="8332788" algn="r"/>
              </a:tabLst>
            </a:pPr>
            <a:r>
              <a:rPr lang="en-US" sz="2000" b="1" dirty="0"/>
              <a:t>Reduced demand for imports </a:t>
            </a:r>
            <a:r>
              <a:rPr lang="en-US" sz="2000" dirty="0"/>
              <a:t>- Domestic buyers rend to buy fewer imports </a:t>
            </a:r>
            <a:r>
              <a:rPr lang="en-US" sz="2000" dirty="0" smtClean="0"/>
              <a:t>if they </a:t>
            </a:r>
            <a:r>
              <a:rPr lang="en-US" sz="2000" dirty="0"/>
              <a:t>are more </a:t>
            </a:r>
            <a:r>
              <a:rPr lang="en-US" sz="2000" dirty="0" smtClean="0"/>
              <a:t>expensive </a:t>
            </a:r>
            <a:r>
              <a:rPr lang="en-US" sz="2000" dirty="0"/>
              <a:t>or of lower quality than those provided by domestic firms.</a:t>
            </a:r>
          </a:p>
          <a:p>
            <a:pPr marL="723900" indent="-274638">
              <a:buClr>
                <a:srgbClr val="00B050"/>
              </a:buClr>
              <a:buFont typeface="Arial" panose="020B0604020202020204" pitchFamily="34" charset="0"/>
              <a:buChar char="•"/>
              <a:tabLst>
                <a:tab pos="8332788" algn="r"/>
              </a:tabLst>
            </a:pPr>
            <a:r>
              <a:rPr lang="en-US" sz="2000" dirty="0" smtClean="0"/>
              <a:t>E.g., </a:t>
            </a:r>
            <a:r>
              <a:rPr lang="en-US" sz="2000" dirty="0"/>
              <a:t>a lower exchange rare means the domestic currency can buy </a:t>
            </a:r>
            <a:r>
              <a:rPr lang="en-US" sz="2000" dirty="0" smtClean="0"/>
              <a:t>less foreign </a:t>
            </a:r>
            <a:r>
              <a:rPr lang="en-US" sz="2000" dirty="0"/>
              <a:t>currency, so this makes it more </a:t>
            </a:r>
            <a:r>
              <a:rPr lang="en-US" sz="2000" dirty="0" smtClean="0"/>
              <a:t>expensive </a:t>
            </a:r>
            <a:r>
              <a:rPr lang="en-US" sz="2000" dirty="0"/>
              <a:t>to buy imports. Another </a:t>
            </a:r>
            <a:r>
              <a:rPr lang="en-US" sz="2000" dirty="0" smtClean="0"/>
              <a:t>reason is </a:t>
            </a:r>
            <a:r>
              <a:rPr lang="en-US" sz="2000" dirty="0"/>
              <a:t>that inflation in overseas countries causes imports to be more </a:t>
            </a:r>
            <a:r>
              <a:rPr lang="en-US" sz="2000" dirty="0" smtClean="0"/>
              <a:t>expensive</a:t>
            </a:r>
            <a:r>
              <a:rPr lang="en-US" sz="2000" dirty="0"/>
              <a:t>, </a:t>
            </a:r>
            <a:r>
              <a:rPr lang="en-US" sz="2000" dirty="0" smtClean="0"/>
              <a:t>so individuals </a:t>
            </a:r>
            <a:r>
              <a:rPr lang="en-US" sz="2000" dirty="0"/>
              <a:t>and firms buy more home-produced goods and </a:t>
            </a:r>
            <a:r>
              <a:rPr lang="en-US" sz="2000" dirty="0" smtClean="0"/>
              <a:t>services</a:t>
            </a:r>
            <a:r>
              <a:rPr lang="en-US" sz="2000" dirty="0"/>
              <a:t>.</a:t>
            </a:r>
            <a:endParaRPr lang="en-US" sz="2000" dirty="0" smtClean="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P8.2 – Causes of Current Account Surpluses</a:t>
            </a:r>
            <a:endParaRPr lang="en-GB" sz="3200" dirty="0"/>
          </a:p>
        </p:txBody>
      </p:sp>
    </p:spTree>
    <p:extLst>
      <p:ext uri="{BB962C8B-B14F-4D97-AF65-F5344CB8AC3E}">
        <p14:creationId xmlns:p14="http://schemas.microsoft.com/office/powerpoint/2010/main" val="304142935"/>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3477875"/>
          </a:xfrm>
          <a:prstGeom prst="rect">
            <a:avLst/>
          </a:prstGeom>
        </p:spPr>
        <p:txBody>
          <a:bodyPr wrap="square">
            <a:spAutoFit/>
          </a:bodyPr>
          <a:lstStyle/>
          <a:p>
            <a:pPr marL="449263" indent="-433388">
              <a:buClr>
                <a:srgbClr val="00B050"/>
              </a:buClr>
              <a:buFont typeface="Wingdings 3" panose="05040102010807070707" pitchFamily="18" charset="2"/>
              <a:buChar char=""/>
              <a:tabLst>
                <a:tab pos="8332788" algn="r"/>
              </a:tabLst>
            </a:pPr>
            <a:r>
              <a:rPr lang="en-US" sz="2000" dirty="0"/>
              <a:t>The consequences </a:t>
            </a:r>
            <a:r>
              <a:rPr lang="en-US" sz="2000" dirty="0" smtClean="0"/>
              <a:t>of a </a:t>
            </a:r>
            <a:r>
              <a:rPr lang="en-US" sz="2000" dirty="0"/>
              <a:t>country having a </a:t>
            </a:r>
            <a:r>
              <a:rPr lang="en-US" sz="2000" dirty="0" smtClean="0"/>
              <a:t>current </a:t>
            </a:r>
            <a:r>
              <a:rPr lang="en-US" sz="2000" dirty="0"/>
              <a:t>account surplus include </a:t>
            </a:r>
            <a:r>
              <a:rPr lang="en-US" sz="2000" dirty="0" smtClean="0"/>
              <a:t>the following</a:t>
            </a:r>
            <a:r>
              <a:rPr lang="en-US" sz="2000" dirty="0"/>
              <a:t>:</a:t>
            </a:r>
          </a:p>
          <a:p>
            <a:pPr marL="723900" indent="-274638">
              <a:buClr>
                <a:srgbClr val="00B050"/>
              </a:buClr>
              <a:buFont typeface="Arial" panose="020B0604020202020204" pitchFamily="34" charset="0"/>
              <a:buChar char="•"/>
              <a:tabLst>
                <a:tab pos="8332788" algn="r"/>
              </a:tabLst>
            </a:pPr>
            <a:r>
              <a:rPr lang="en-US" sz="2000" b="1" dirty="0"/>
              <a:t>Employment</a:t>
            </a:r>
            <a:r>
              <a:rPr lang="en-US" sz="2000" dirty="0"/>
              <a:t> - A sustained current account surplus can be desirable, as </a:t>
            </a:r>
            <a:r>
              <a:rPr lang="en-US" sz="2000" dirty="0" smtClean="0"/>
              <a:t>higher export </a:t>
            </a:r>
            <a:r>
              <a:rPr lang="en-US" sz="2000" dirty="0"/>
              <a:t>sales help to create jobs. </a:t>
            </a:r>
            <a:r>
              <a:rPr lang="en-US" sz="2000" dirty="0" smtClean="0"/>
              <a:t>However</a:t>
            </a:r>
            <a:r>
              <a:rPr lang="en-US" sz="2000" dirty="0"/>
              <a:t>, a consequence of this is </a:t>
            </a:r>
            <a:r>
              <a:rPr lang="en-US" sz="2000" dirty="0" smtClean="0"/>
              <a:t>that </a:t>
            </a:r>
            <a:r>
              <a:rPr lang="en-US" sz="2000" dirty="0"/>
              <a:t>job </a:t>
            </a:r>
            <a:r>
              <a:rPr lang="en-US" sz="2000" dirty="0" smtClean="0"/>
              <a:t>losses are </a:t>
            </a:r>
            <a:r>
              <a:rPr lang="en-US" sz="2000" dirty="0"/>
              <a:t>created in other countries. </a:t>
            </a:r>
            <a:r>
              <a:rPr lang="en-US" sz="2000" dirty="0" smtClean="0"/>
              <a:t>E.g., </a:t>
            </a:r>
            <a:r>
              <a:rPr lang="en-US" sz="2000" dirty="0"/>
              <a:t>the USA has blamed China's </a:t>
            </a:r>
            <a:r>
              <a:rPr lang="en-US" sz="2000" dirty="0" smtClean="0"/>
              <a:t>large current </a:t>
            </a:r>
            <a:r>
              <a:rPr lang="en-US" sz="2000" dirty="0"/>
              <a:t>account for causing large-scale unemployment in America.</a:t>
            </a:r>
          </a:p>
          <a:p>
            <a:pPr marL="723900" indent="-274638">
              <a:buClr>
                <a:srgbClr val="00B050"/>
              </a:buClr>
              <a:buFont typeface="Arial" panose="020B0604020202020204" pitchFamily="34" charset="0"/>
              <a:buChar char="•"/>
              <a:tabLst>
                <a:tab pos="8332788" algn="r"/>
              </a:tabLst>
            </a:pPr>
            <a:r>
              <a:rPr lang="en-US" sz="2000" b="1" dirty="0" smtClean="0"/>
              <a:t>Standards </a:t>
            </a:r>
            <a:r>
              <a:rPr lang="en-US" sz="2000" b="1" dirty="0"/>
              <a:t>of living </a:t>
            </a:r>
            <a:r>
              <a:rPr lang="en-US" sz="2000" dirty="0"/>
              <a:t>- A </a:t>
            </a:r>
            <a:r>
              <a:rPr lang="en-US" sz="2000" dirty="0" err="1" smtClean="0"/>
              <a:t>favourable</a:t>
            </a:r>
            <a:r>
              <a:rPr lang="en-US" sz="2000" dirty="0" smtClean="0"/>
              <a:t> </a:t>
            </a:r>
            <a:r>
              <a:rPr lang="en-US" sz="2000" dirty="0"/>
              <a:t>current account balance means </a:t>
            </a:r>
            <a:r>
              <a:rPr lang="en-US" sz="2000" dirty="0" smtClean="0"/>
              <a:t>the country receives </a:t>
            </a:r>
            <a:r>
              <a:rPr lang="en-US" sz="2000" dirty="0"/>
              <a:t>a higher income because domestic firms ha\'e a </a:t>
            </a:r>
            <a:r>
              <a:rPr lang="en-US" sz="2000" dirty="0" smtClean="0"/>
              <a:t>competitive advantage </a:t>
            </a:r>
            <a:r>
              <a:rPr lang="en-US" sz="2000" dirty="0"/>
              <a:t>in the products they export. This can lead to a higher standard </a:t>
            </a:r>
            <a:r>
              <a:rPr lang="en-US" sz="2000" dirty="0" smtClean="0"/>
              <a:t>of living (Chapter </a:t>
            </a:r>
            <a:r>
              <a:rPr lang="en-US" sz="2000" dirty="0"/>
              <a:t>21).</a:t>
            </a:r>
            <a:endParaRPr lang="en-US" sz="2000" dirty="0" smtClean="0"/>
          </a:p>
        </p:txBody>
      </p:sp>
      <p:sp>
        <p:nvSpPr>
          <p:cNvPr id="8" name="Title 2"/>
          <p:cNvSpPr>
            <a:spLocks noGrp="1"/>
          </p:cNvSpPr>
          <p:nvPr>
            <p:ph type="title"/>
          </p:nvPr>
        </p:nvSpPr>
        <p:spPr>
          <a:xfrm>
            <a:off x="70266" y="72008"/>
            <a:ext cx="8859452" cy="548680"/>
          </a:xfrm>
        </p:spPr>
        <p:txBody>
          <a:bodyPr>
            <a:noAutofit/>
          </a:bodyPr>
          <a:lstStyle/>
          <a:p>
            <a:r>
              <a:rPr lang="en-US" sz="2800" dirty="0" smtClean="0"/>
              <a:t>P8.2 – Consequences of Current Account Surpluses</a:t>
            </a:r>
            <a:endParaRPr lang="en-GB" sz="2800" dirty="0"/>
          </a:p>
        </p:txBody>
      </p:sp>
      <p:sp>
        <p:nvSpPr>
          <p:cNvPr id="2" name="Rectangle 1"/>
          <p:cNvSpPr/>
          <p:nvPr/>
        </p:nvSpPr>
        <p:spPr>
          <a:xfrm>
            <a:off x="3131840" y="4638035"/>
            <a:ext cx="3204312" cy="2031325"/>
          </a:xfrm>
          <a:prstGeom prst="rect">
            <a:avLst/>
          </a:prstGeom>
        </p:spPr>
        <p:txBody>
          <a:bodyPr wrap="square">
            <a:spAutoFit/>
          </a:bodyPr>
          <a:lstStyle/>
          <a:p>
            <a:r>
              <a:rPr lang="en-US" dirty="0">
                <a:latin typeface="Arial" panose="020B0604020202020204" pitchFamily="34" charset="0"/>
                <a:cs typeface="Arial" panose="020B0604020202020204" pitchFamily="34" charset="0"/>
              </a:rPr>
              <a:t>Oil exporting countries such as Saudi Arabia, Kuwait, Qatar and the United Arab </a:t>
            </a:r>
            <a:r>
              <a:rPr lang="en-US" dirty="0" smtClean="0">
                <a:latin typeface="Arial" panose="020B0604020202020204" pitchFamily="34" charset="0"/>
                <a:cs typeface="Arial" panose="020B0604020202020204" pitchFamily="34" charset="0"/>
              </a:rPr>
              <a:t>Emirates </a:t>
            </a:r>
            <a:r>
              <a:rPr lang="en-GB" dirty="0" smtClean="0">
                <a:latin typeface="Arial" panose="020B0604020202020204" pitchFamily="34" charset="0"/>
                <a:cs typeface="Arial" panose="020B0604020202020204" pitchFamily="34" charset="0"/>
              </a:rPr>
              <a:t>have consistently enjoyed current account surpluses, thus boosting their GDP and standards of living</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5306906"/>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6732481" cy="3416320"/>
          </a:xfrm>
          <a:prstGeom prst="rect">
            <a:avLst/>
          </a:prstGeom>
        </p:spPr>
        <p:txBody>
          <a:bodyPr wrap="square">
            <a:spAutoFit/>
          </a:bodyPr>
          <a:lstStyle/>
          <a:p>
            <a:pPr marL="276225" indent="-274638">
              <a:buClr>
                <a:srgbClr val="00B050"/>
              </a:buClr>
              <a:buFont typeface="Arial" panose="020B0604020202020204" pitchFamily="34" charset="0"/>
              <a:buChar char="•"/>
              <a:tabLst>
                <a:tab pos="8332788" algn="r"/>
              </a:tabLst>
            </a:pPr>
            <a:r>
              <a:rPr lang="en-US" sz="2180" b="1" dirty="0"/>
              <a:t>Inflationary</a:t>
            </a:r>
            <a:r>
              <a:rPr lang="en-US" sz="2180" dirty="0"/>
              <a:t> - Higher demand for exports can lead to demand-pull inflation </a:t>
            </a:r>
            <a:r>
              <a:rPr lang="en-US" sz="2180" dirty="0" smtClean="0"/>
              <a:t>(Chapter </a:t>
            </a:r>
            <a:r>
              <a:rPr lang="en-US" sz="2180" dirty="0"/>
              <a:t>18). Therefore, the current account surplus can diminish the </a:t>
            </a:r>
            <a:r>
              <a:rPr lang="en-US" sz="2180" dirty="0" smtClean="0"/>
              <a:t>international competitiveness </a:t>
            </a:r>
            <a:r>
              <a:rPr lang="en-US" sz="2180" dirty="0"/>
              <a:t>of the country over time as the price of exports rises due </a:t>
            </a:r>
            <a:r>
              <a:rPr lang="en-US" sz="2180" dirty="0" smtClean="0"/>
              <a:t>to inflation</a:t>
            </a:r>
            <a:r>
              <a:rPr lang="en-US" sz="2180" dirty="0"/>
              <a:t>.</a:t>
            </a:r>
          </a:p>
          <a:p>
            <a:pPr marL="276225" indent="-274638">
              <a:buClr>
                <a:srgbClr val="00B050"/>
              </a:buClr>
              <a:buFont typeface="Arial" panose="020B0604020202020204" pitchFamily="34" charset="0"/>
              <a:buChar char="•"/>
              <a:tabLst>
                <a:tab pos="8332788" algn="r"/>
              </a:tabLst>
            </a:pPr>
            <a:r>
              <a:rPr lang="en-US" sz="2180" b="1" dirty="0" smtClean="0"/>
              <a:t>Higher </a:t>
            </a:r>
            <a:r>
              <a:rPr lang="en-US" sz="2180" b="1" dirty="0"/>
              <a:t>exchange rate </a:t>
            </a:r>
            <a:r>
              <a:rPr lang="en-US" sz="2180" dirty="0"/>
              <a:t>- The higher demand for exports can cause the currency </a:t>
            </a:r>
            <a:r>
              <a:rPr lang="en-US" sz="2180" dirty="0" smtClean="0"/>
              <a:t>to appreciate </a:t>
            </a:r>
            <a:r>
              <a:rPr lang="en-US" sz="2180" dirty="0"/>
              <a:t>in </a:t>
            </a:r>
            <a:r>
              <a:rPr lang="en-US" sz="2180" dirty="0" smtClean="0"/>
              <a:t>value (Chapter </a:t>
            </a:r>
            <a:r>
              <a:rPr lang="en-US" sz="2180" dirty="0"/>
              <a:t>25). Subsequently, foreign buyers will find it </a:t>
            </a:r>
            <a:r>
              <a:rPr lang="en-US" sz="2180" dirty="0" smtClean="0"/>
              <a:t>more expensive </a:t>
            </a:r>
            <a:r>
              <a:rPr lang="en-US" sz="2180" dirty="0"/>
              <a:t>to import goods into their countries.</a:t>
            </a:r>
            <a:endParaRPr lang="en-US" sz="2180" dirty="0" smtClean="0"/>
          </a:p>
        </p:txBody>
      </p:sp>
      <p:sp>
        <p:nvSpPr>
          <p:cNvPr id="8" name="Title 2"/>
          <p:cNvSpPr>
            <a:spLocks noGrp="1"/>
          </p:cNvSpPr>
          <p:nvPr>
            <p:ph type="title"/>
          </p:nvPr>
        </p:nvSpPr>
        <p:spPr>
          <a:xfrm>
            <a:off x="70266" y="72008"/>
            <a:ext cx="8859452" cy="548680"/>
          </a:xfrm>
        </p:spPr>
        <p:txBody>
          <a:bodyPr>
            <a:noAutofit/>
          </a:bodyPr>
          <a:lstStyle/>
          <a:p>
            <a:r>
              <a:rPr lang="en-US" sz="2800" dirty="0" smtClean="0"/>
              <a:t>P8.2 – Consequences of Current Account Surpluses</a:t>
            </a:r>
            <a:endParaRPr lang="en-GB" sz="2800" dirty="0"/>
          </a:p>
        </p:txBody>
      </p:sp>
      <p:sp>
        <p:nvSpPr>
          <p:cNvPr id="2" name="Rectangle 1"/>
          <p:cNvSpPr/>
          <p:nvPr/>
        </p:nvSpPr>
        <p:spPr>
          <a:xfrm>
            <a:off x="251519" y="4581128"/>
            <a:ext cx="6732481" cy="2031325"/>
          </a:xfrm>
          <a:prstGeom prst="rect">
            <a:avLst/>
          </a:prstGeom>
          <a:solidFill>
            <a:schemeClr val="accent5">
              <a:lumMod val="20000"/>
              <a:lumOff val="80000"/>
            </a:schemeClr>
          </a:solidFill>
          <a:ln w="57150">
            <a:solidFill>
              <a:srgbClr val="002060"/>
            </a:solidFill>
          </a:ln>
        </p:spPr>
        <p:txBody>
          <a:bodyPr wrap="square">
            <a:spAutoFit/>
          </a:bodyPr>
          <a:lstStyle/>
          <a:p>
            <a:r>
              <a:rPr lang="en-US" sz="2100" b="1" dirty="0">
                <a:latin typeface="Arial" panose="020B0604020202020204" pitchFamily="34" charset="0"/>
                <a:cs typeface="Arial" panose="020B0604020202020204" pitchFamily="34" charset="0"/>
              </a:rPr>
              <a:t>Study tips</a:t>
            </a:r>
          </a:p>
          <a:p>
            <a:r>
              <a:rPr lang="en-US" sz="2100" dirty="0">
                <a:latin typeface="Arial" panose="020B0604020202020204" pitchFamily="34" charset="0"/>
                <a:cs typeface="Arial" panose="020B0604020202020204" pitchFamily="34" charset="0"/>
              </a:rPr>
              <a:t>A surplus on </a:t>
            </a:r>
            <a:r>
              <a:rPr lang="en-US" sz="2100" dirty="0" smtClean="0">
                <a:latin typeface="Arial" panose="020B0604020202020204" pitchFamily="34" charset="0"/>
                <a:cs typeface="Arial" panose="020B0604020202020204" pitchFamily="34" charset="0"/>
              </a:rPr>
              <a:t>the current account is </a:t>
            </a:r>
            <a:r>
              <a:rPr lang="en-US" sz="2100" dirty="0">
                <a:latin typeface="Arial" panose="020B0604020202020204" pitchFamily="34" charset="0"/>
                <a:cs typeface="Arial" panose="020B0604020202020204" pitchFamily="34" charset="0"/>
              </a:rPr>
              <a:t>not </a:t>
            </a:r>
            <a:r>
              <a:rPr lang="en-US" sz="2100" dirty="0" smtClean="0">
                <a:latin typeface="Arial" panose="020B0604020202020204" pitchFamily="34" charset="0"/>
                <a:cs typeface="Arial" panose="020B0604020202020204" pitchFamily="34" charset="0"/>
              </a:rPr>
              <a:t>necessarily a </a:t>
            </a:r>
            <a:r>
              <a:rPr lang="en-US" sz="2100" dirty="0">
                <a:latin typeface="Arial" panose="020B0604020202020204" pitchFamily="34" charset="0"/>
                <a:cs typeface="Arial" panose="020B0604020202020204" pitchFamily="34" charset="0"/>
              </a:rPr>
              <a:t>good thing. </a:t>
            </a:r>
            <a:r>
              <a:rPr lang="en-US" sz="2100" dirty="0" smtClean="0">
                <a:latin typeface="Arial" panose="020B0604020202020204" pitchFamily="34" charset="0"/>
                <a:cs typeface="Arial" panose="020B0604020202020204" pitchFamily="34" charset="0"/>
              </a:rPr>
              <a:t>E.g. former communist nation Romania had a </a:t>
            </a:r>
            <a:r>
              <a:rPr lang="en-US" sz="2100" dirty="0">
                <a:latin typeface="Arial" panose="020B0604020202020204" pitchFamily="34" charset="0"/>
                <a:cs typeface="Arial" panose="020B0604020202020204" pitchFamily="34" charset="0"/>
              </a:rPr>
              <a:t>trade </a:t>
            </a:r>
            <a:r>
              <a:rPr lang="en-US" sz="2100" dirty="0" smtClean="0">
                <a:latin typeface="Arial" panose="020B0604020202020204" pitchFamily="34" charset="0"/>
                <a:cs typeface="Arial" panose="020B0604020202020204" pitchFamily="34" charset="0"/>
              </a:rPr>
              <a:t>surplus by </a:t>
            </a:r>
            <a:r>
              <a:rPr lang="en-US" sz="2100" dirty="0">
                <a:latin typeface="Arial" panose="020B0604020202020204" pitchFamily="34" charset="0"/>
                <a:cs typeface="Arial" panose="020B0604020202020204" pitchFamily="34" charset="0"/>
              </a:rPr>
              <a:t>using </a:t>
            </a:r>
            <a:r>
              <a:rPr lang="en-US" sz="2100" dirty="0" smtClean="0">
                <a:latin typeface="Arial" panose="020B0604020202020204" pitchFamily="34" charset="0"/>
                <a:cs typeface="Arial" panose="020B0604020202020204" pitchFamily="34" charset="0"/>
              </a:rPr>
              <a:t>trade Protectionism (Chapter 26). This </a:t>
            </a:r>
            <a:r>
              <a:rPr lang="en-US" sz="2100" dirty="0">
                <a:latin typeface="Arial" panose="020B0604020202020204" pitchFamily="34" charset="0"/>
                <a:cs typeface="Arial" panose="020B0604020202020204" pitchFamily="34" charset="0"/>
              </a:rPr>
              <a:t>limited </a:t>
            </a:r>
            <a:r>
              <a:rPr lang="en-US" sz="2100" dirty="0" smtClean="0">
                <a:latin typeface="Arial" panose="020B0604020202020204" pitchFamily="34" charset="0"/>
                <a:cs typeface="Arial" panose="020B0604020202020204" pitchFamily="34" charset="0"/>
              </a:rPr>
              <a:t>access to </a:t>
            </a:r>
            <a:r>
              <a:rPr lang="en-US" sz="2100" dirty="0">
                <a:latin typeface="Arial" panose="020B0604020202020204" pitchFamily="34" charset="0"/>
                <a:cs typeface="Arial" panose="020B0604020202020204" pitchFamily="34" charset="0"/>
              </a:rPr>
              <a:t>foreign </a:t>
            </a:r>
            <a:r>
              <a:rPr lang="en-US" sz="2100" dirty="0" smtClean="0">
                <a:latin typeface="Arial" panose="020B0604020202020204" pitchFamily="34" charset="0"/>
                <a:cs typeface="Arial" panose="020B0604020202020204" pitchFamily="34" charset="0"/>
              </a:rPr>
              <a:t>goods and services, thus causing living standards to </a:t>
            </a:r>
            <a:r>
              <a:rPr lang="en-US" sz="2100" dirty="0">
                <a:latin typeface="Arial" panose="020B0604020202020204" pitchFamily="34" charset="0"/>
                <a:cs typeface="Arial" panose="020B0604020202020204" pitchFamily="34" charset="0"/>
              </a:rPr>
              <a:t>be lower.</a:t>
            </a:r>
            <a:endParaRPr lang="en-GB" sz="2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89267209"/>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795433"/>
          </a:xfrm>
          <a:prstGeom prst="rect">
            <a:avLst/>
          </a:prstGeom>
        </p:spPr>
        <p:txBody>
          <a:bodyPr wrap="square">
            <a:spAutoFit/>
          </a:bodyPr>
          <a:lstStyle/>
          <a:p>
            <a:pPr marL="1587">
              <a:buClr>
                <a:srgbClr val="00B050"/>
              </a:buClr>
              <a:tabLst>
                <a:tab pos="8332788" algn="r"/>
              </a:tabLst>
            </a:pPr>
            <a:r>
              <a:rPr lang="en-US" sz="2180" b="1" dirty="0">
                <a:solidFill>
                  <a:srgbClr val="FF0000"/>
                </a:solidFill>
              </a:rPr>
              <a:t>Exam practice</a:t>
            </a:r>
          </a:p>
          <a:p>
            <a:pPr marL="449263" indent="-449263">
              <a:buClr>
                <a:srgbClr val="00B050"/>
              </a:buClr>
              <a:buFont typeface="Wingdings 3" panose="05040102010807070707" pitchFamily="18" charset="2"/>
              <a:buChar char=""/>
              <a:tabLst>
                <a:tab pos="8332788" algn="r"/>
              </a:tabLst>
            </a:pPr>
            <a:r>
              <a:rPr lang="en-US" sz="2180" dirty="0">
                <a:solidFill>
                  <a:srgbClr val="FF0000"/>
                </a:solidFill>
              </a:rPr>
              <a:t>Examine Figure 24.2, which shows the current account balance for Kuwait, </a:t>
            </a:r>
            <a:r>
              <a:rPr lang="en-US" sz="2180" dirty="0" smtClean="0">
                <a:solidFill>
                  <a:srgbClr val="FF0000"/>
                </a:solidFill>
              </a:rPr>
              <a:t>and answer </a:t>
            </a:r>
            <a:r>
              <a:rPr lang="en-US" sz="2180" dirty="0">
                <a:solidFill>
                  <a:srgbClr val="FF0000"/>
                </a:solidFill>
              </a:rPr>
              <a:t>the questions that follow</a:t>
            </a:r>
            <a:r>
              <a:rPr lang="en-US" sz="2180" dirty="0" smtClean="0">
                <a:solidFill>
                  <a:srgbClr val="FF0000"/>
                </a:solidFill>
              </a:rPr>
              <a:t>.</a:t>
            </a:r>
          </a:p>
          <a:p>
            <a:pPr marL="449263" indent="-449263">
              <a:buClr>
                <a:srgbClr val="00B050"/>
              </a:buClr>
              <a:buFont typeface="Wingdings 3" panose="05040102010807070707" pitchFamily="18" charset="2"/>
              <a:buChar char=""/>
              <a:tabLst>
                <a:tab pos="8332788" algn="r"/>
              </a:tabLst>
            </a:pPr>
            <a:endParaRPr lang="en-US" sz="1600" dirty="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a:solidFill>
                <a:srgbClr val="FF0000"/>
              </a:solidFill>
            </a:endParaRPr>
          </a:p>
          <a:p>
            <a:pPr marL="449263" indent="-449263">
              <a:buClr>
                <a:srgbClr val="00B050"/>
              </a:buClr>
              <a:buFont typeface="Wingdings 3" panose="05040102010807070707" pitchFamily="18" charset="2"/>
              <a:buChar char=""/>
              <a:tabLst>
                <a:tab pos="8332788" algn="r"/>
              </a:tabLst>
            </a:pPr>
            <a:endParaRPr lang="en-US" sz="2180" dirty="0" smtClean="0">
              <a:solidFill>
                <a:srgbClr val="FF0000"/>
              </a:solidFill>
            </a:endParaRPr>
          </a:p>
          <a:p>
            <a:pPr algn="ctr">
              <a:buClr>
                <a:srgbClr val="00B050"/>
              </a:buClr>
              <a:tabLst>
                <a:tab pos="8332788" algn="r"/>
              </a:tabLst>
            </a:pPr>
            <a:r>
              <a:rPr lang="en-US" sz="2180" b="1" dirty="0" smtClean="0">
                <a:solidFill>
                  <a:srgbClr val="FF0000"/>
                </a:solidFill>
              </a:rPr>
              <a:t>Figure 24.2</a:t>
            </a:r>
            <a:r>
              <a:rPr lang="en-US" sz="2180" dirty="0" smtClean="0">
                <a:solidFill>
                  <a:srgbClr val="FF0000"/>
                </a:solidFill>
              </a:rPr>
              <a:t> Current account balance for Kuwait, 2001-12</a:t>
            </a:r>
            <a:endParaRPr lang="en-US" sz="2180" dirty="0">
              <a:solidFill>
                <a:srgbClr val="FF0000"/>
              </a:solidFill>
            </a:endParaRPr>
          </a:p>
          <a:p>
            <a:pPr marL="457200" indent="-457200">
              <a:buClr>
                <a:srgbClr val="00B050"/>
              </a:buClr>
              <a:buFont typeface="+mj-lt"/>
              <a:buAutoNum type="arabicPeriod"/>
              <a:tabLst>
                <a:tab pos="8332788" algn="r"/>
              </a:tabLst>
            </a:pPr>
            <a:r>
              <a:rPr lang="en-US" sz="2180" dirty="0" smtClean="0">
                <a:solidFill>
                  <a:srgbClr val="FF0000"/>
                </a:solidFill>
              </a:rPr>
              <a:t>Define </a:t>
            </a:r>
            <a:r>
              <a:rPr lang="en-US" sz="2180" dirty="0">
                <a:solidFill>
                  <a:srgbClr val="FF0000"/>
                </a:solidFill>
              </a:rPr>
              <a:t>the term 'current account surplus'. </a:t>
            </a:r>
            <a:r>
              <a:rPr lang="en-US" sz="2180" dirty="0" smtClean="0">
                <a:solidFill>
                  <a:srgbClr val="FF0000"/>
                </a:solidFill>
              </a:rPr>
              <a:t>	(</a:t>
            </a:r>
            <a:r>
              <a:rPr lang="en-US" sz="2180" dirty="0">
                <a:solidFill>
                  <a:srgbClr val="FF0000"/>
                </a:solidFill>
              </a:rPr>
              <a:t>2)</a:t>
            </a:r>
          </a:p>
          <a:p>
            <a:pPr marL="457200" indent="-457200">
              <a:buClr>
                <a:srgbClr val="00B050"/>
              </a:buClr>
              <a:buFont typeface="+mj-lt"/>
              <a:buAutoNum type="arabicPeriod"/>
              <a:tabLst>
                <a:tab pos="8332788" algn="r"/>
              </a:tabLst>
            </a:pPr>
            <a:r>
              <a:rPr lang="en-US" sz="2180" dirty="0" smtClean="0">
                <a:solidFill>
                  <a:srgbClr val="FF0000"/>
                </a:solidFill>
              </a:rPr>
              <a:t>Explain </a:t>
            </a:r>
            <a:r>
              <a:rPr lang="en-US" sz="2180" dirty="0">
                <a:solidFill>
                  <a:srgbClr val="FF0000"/>
                </a:solidFill>
              </a:rPr>
              <a:t>three consequences of Kuwait's continual current account </a:t>
            </a:r>
            <a:r>
              <a:rPr lang="en-US" sz="2180" dirty="0" smtClean="0">
                <a:solidFill>
                  <a:srgbClr val="FF0000"/>
                </a:solidFill>
              </a:rPr>
              <a:t>surplus during </a:t>
            </a:r>
            <a:r>
              <a:rPr lang="en-US" sz="2180" dirty="0">
                <a:solidFill>
                  <a:srgbClr val="FF0000"/>
                </a:solidFill>
              </a:rPr>
              <a:t>the </a:t>
            </a:r>
            <a:r>
              <a:rPr lang="en-US" sz="2180" dirty="0" smtClean="0">
                <a:solidFill>
                  <a:srgbClr val="FF0000"/>
                </a:solidFill>
              </a:rPr>
              <a:t>21</a:t>
            </a:r>
            <a:r>
              <a:rPr lang="en-US" sz="2180" baseline="30000" dirty="0" smtClean="0">
                <a:solidFill>
                  <a:srgbClr val="FF0000"/>
                </a:solidFill>
              </a:rPr>
              <a:t>st</a:t>
            </a:r>
            <a:r>
              <a:rPr lang="en-US" sz="2180" dirty="0" smtClean="0">
                <a:solidFill>
                  <a:srgbClr val="FF0000"/>
                </a:solidFill>
              </a:rPr>
              <a:t> century.	(6)</a:t>
            </a:r>
          </a:p>
        </p:txBody>
      </p:sp>
      <p:sp>
        <p:nvSpPr>
          <p:cNvPr id="8" name="Title 2"/>
          <p:cNvSpPr>
            <a:spLocks noGrp="1"/>
          </p:cNvSpPr>
          <p:nvPr>
            <p:ph type="title"/>
          </p:nvPr>
        </p:nvSpPr>
        <p:spPr>
          <a:xfrm>
            <a:off x="70266" y="72008"/>
            <a:ext cx="8859452" cy="548680"/>
          </a:xfrm>
        </p:spPr>
        <p:txBody>
          <a:bodyPr>
            <a:noAutofit/>
          </a:bodyPr>
          <a:lstStyle/>
          <a:p>
            <a:r>
              <a:rPr lang="en-US" sz="2800" dirty="0" smtClean="0"/>
              <a:t>P8.2 – Consequences of Current Account Surpluses</a:t>
            </a:r>
            <a:endParaRPr lang="en-GB" sz="2800" dirty="0"/>
          </a:p>
        </p:txBody>
      </p:sp>
      <p:pic>
        <p:nvPicPr>
          <p:cNvPr id="3" name="Picture 2"/>
          <p:cNvPicPr>
            <a:picLocks noChangeAspect="1"/>
          </p:cNvPicPr>
          <p:nvPr/>
        </p:nvPicPr>
        <p:blipFill rotWithShape="1">
          <a:blip r:embed="rId3"/>
          <a:srcRect l="25927" t="48047" r="12089" b="12579"/>
          <a:stretch/>
        </p:blipFill>
        <p:spPr>
          <a:xfrm>
            <a:off x="323527" y="2132856"/>
            <a:ext cx="8468146" cy="3024337"/>
          </a:xfrm>
          <a:prstGeom prst="rect">
            <a:avLst/>
          </a:prstGeom>
        </p:spPr>
      </p:pic>
    </p:spTree>
    <p:extLst>
      <p:ext uri="{BB962C8B-B14F-4D97-AF65-F5344CB8AC3E}">
        <p14:creationId xmlns:p14="http://schemas.microsoft.com/office/powerpoint/2010/main" val="3038063797"/>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Syllabus Objectives</a:t>
            </a:r>
            <a:endParaRPr lang="en-GB" sz="4000" dirty="0"/>
          </a:p>
        </p:txBody>
      </p:sp>
      <p:sp>
        <p:nvSpPr>
          <p:cNvPr id="3" name="Rectangle 2"/>
          <p:cNvSpPr/>
          <p:nvPr/>
        </p:nvSpPr>
        <p:spPr>
          <a:xfrm>
            <a:off x="251520" y="1052736"/>
            <a:ext cx="8568952" cy="5816977"/>
          </a:xfrm>
          <a:prstGeom prst="rect">
            <a:avLst/>
          </a:prstGeom>
        </p:spPr>
        <p:txBody>
          <a:bodyPr wrap="square">
            <a:spAutoFit/>
          </a:bodyPr>
          <a:lstStyle/>
          <a:p>
            <a:pPr>
              <a:buClr>
                <a:srgbClr val="00B050"/>
              </a:buClr>
            </a:pPr>
            <a:r>
              <a:rPr lang="en-US" sz="1530" dirty="0" smtClean="0"/>
              <a:t>The </a:t>
            </a:r>
            <a:r>
              <a:rPr lang="en-US" sz="1530" dirty="0"/>
              <a:t>three assessment objectives in Cambridge IGCSE Economics are:</a:t>
            </a:r>
          </a:p>
          <a:p>
            <a:pPr marL="630238" indent="-234950">
              <a:buClr>
                <a:srgbClr val="00B050"/>
              </a:buClr>
              <a:buFont typeface="Arial" panose="020B0604020202020204" pitchFamily="34" charset="0"/>
              <a:buChar char="•"/>
            </a:pPr>
            <a:r>
              <a:rPr lang="en-US" sz="1530" dirty="0"/>
              <a:t>AO1: Knowledge with understanding</a:t>
            </a:r>
          </a:p>
          <a:p>
            <a:pPr marL="630238" indent="-234950">
              <a:buClr>
                <a:srgbClr val="00B050"/>
              </a:buClr>
              <a:buFont typeface="Arial" panose="020B0604020202020204" pitchFamily="34" charset="0"/>
              <a:buChar char="•"/>
            </a:pPr>
            <a:r>
              <a:rPr lang="en-US" sz="1530" dirty="0"/>
              <a:t>AO2: Analysis</a:t>
            </a:r>
          </a:p>
          <a:p>
            <a:pPr marL="630238" indent="-234950">
              <a:buClr>
                <a:srgbClr val="00B050"/>
              </a:buClr>
              <a:buFont typeface="Arial" panose="020B0604020202020204" pitchFamily="34" charset="0"/>
              <a:buChar char="•"/>
            </a:pPr>
            <a:r>
              <a:rPr lang="en-US" sz="1530" dirty="0"/>
              <a:t>AO3: Critical evaluation and decision-making.</a:t>
            </a:r>
          </a:p>
          <a:p>
            <a:pPr>
              <a:buClr>
                <a:srgbClr val="00B050"/>
              </a:buClr>
            </a:pPr>
            <a:r>
              <a:rPr lang="en-US" sz="1530" b="1" dirty="0" smtClean="0"/>
              <a:t>AO1</a:t>
            </a:r>
            <a:r>
              <a:rPr lang="en-US" sz="1530" b="1" dirty="0"/>
              <a:t>: Knowledge with understanding</a:t>
            </a:r>
          </a:p>
          <a:p>
            <a:pPr marL="395288" indent="-395288">
              <a:buClr>
                <a:srgbClr val="00B050"/>
              </a:buClr>
              <a:buFont typeface="Wingdings 3" panose="05040102010807070707" pitchFamily="18" charset="2"/>
              <a:buChar char=""/>
            </a:pPr>
            <a:r>
              <a:rPr lang="en-US" sz="1530" dirty="0"/>
              <a:t>Candidates should be able to:</a:t>
            </a:r>
          </a:p>
          <a:p>
            <a:pPr marL="630238" indent="-234950">
              <a:buClr>
                <a:srgbClr val="00B050"/>
              </a:buClr>
              <a:buFont typeface="Arial" panose="020B0604020202020204" pitchFamily="34" charset="0"/>
              <a:buChar char="•"/>
            </a:pPr>
            <a:r>
              <a:rPr lang="en-US" sz="1530" dirty="0" smtClean="0"/>
              <a:t>Show </a:t>
            </a:r>
            <a:r>
              <a:rPr lang="en-US" sz="1530" dirty="0"/>
              <a:t>knowledge and understanding of economic facts, definitions, concepts, principles and theories</a:t>
            </a:r>
          </a:p>
          <a:p>
            <a:pPr marL="630238" indent="-234950">
              <a:buClr>
                <a:srgbClr val="00B050"/>
              </a:buClr>
              <a:buFont typeface="Arial" panose="020B0604020202020204" pitchFamily="34" charset="0"/>
              <a:buChar char="•"/>
            </a:pPr>
            <a:r>
              <a:rPr lang="en-US" sz="1530" dirty="0" smtClean="0"/>
              <a:t>Use </a:t>
            </a:r>
            <a:r>
              <a:rPr lang="en-US" sz="1530" dirty="0"/>
              <a:t>economic vocabulary and terminology.</a:t>
            </a:r>
          </a:p>
          <a:p>
            <a:pPr>
              <a:buClr>
                <a:srgbClr val="00B050"/>
              </a:buClr>
            </a:pPr>
            <a:r>
              <a:rPr lang="en-US" sz="1530" b="1" dirty="0"/>
              <a:t>AO2: Analysis</a:t>
            </a:r>
          </a:p>
          <a:p>
            <a:pPr marL="395288" indent="-395288">
              <a:buClr>
                <a:srgbClr val="00B050"/>
              </a:buClr>
              <a:buFont typeface="Wingdings 3" panose="05040102010807070707" pitchFamily="18" charset="2"/>
              <a:buChar char=""/>
            </a:pPr>
            <a:r>
              <a:rPr lang="en-US" sz="1530" dirty="0"/>
              <a:t>Candidates should be able to:</a:t>
            </a:r>
          </a:p>
          <a:p>
            <a:pPr marL="630238" indent="-234950">
              <a:buClr>
                <a:srgbClr val="00B050"/>
              </a:buClr>
              <a:buFont typeface="Arial" panose="020B0604020202020204" pitchFamily="34" charset="0"/>
              <a:buChar char="•"/>
            </a:pPr>
            <a:r>
              <a:rPr lang="en-US" sz="1530" dirty="0" smtClean="0"/>
              <a:t>Select</a:t>
            </a:r>
            <a:r>
              <a:rPr lang="en-US" sz="1530" dirty="0"/>
              <a:t>, organise and interpret data</a:t>
            </a:r>
          </a:p>
          <a:p>
            <a:pPr marL="630238" indent="-234950">
              <a:buClr>
                <a:srgbClr val="00B050"/>
              </a:buClr>
              <a:buFont typeface="Arial" panose="020B0604020202020204" pitchFamily="34" charset="0"/>
              <a:buChar char="•"/>
            </a:pPr>
            <a:r>
              <a:rPr lang="en-US" sz="1530" dirty="0" smtClean="0"/>
              <a:t>Apply </a:t>
            </a:r>
            <a:r>
              <a:rPr lang="en-US" sz="1530" dirty="0"/>
              <a:t>economic knowledge and understanding in written, numerical, diagrammatic and graphical form</a:t>
            </a:r>
          </a:p>
          <a:p>
            <a:pPr marL="630238" indent="-234950">
              <a:buClr>
                <a:srgbClr val="00B050"/>
              </a:buClr>
              <a:buFont typeface="Arial" panose="020B0604020202020204" pitchFamily="34" charset="0"/>
              <a:buChar char="•"/>
            </a:pPr>
            <a:r>
              <a:rPr lang="en-US" sz="1530" dirty="0" smtClean="0"/>
              <a:t>Use </a:t>
            </a:r>
            <a:r>
              <a:rPr lang="en-US" sz="1530" dirty="0"/>
              <a:t>economic data, to recognise patterns in such data, and to deduce relationships</a:t>
            </a:r>
            <a:r>
              <a:rPr lang="en-US" sz="1530" dirty="0" smtClean="0"/>
              <a:t>.</a:t>
            </a:r>
          </a:p>
          <a:p>
            <a:pPr>
              <a:buClr>
                <a:srgbClr val="00B050"/>
              </a:buClr>
            </a:pPr>
            <a:r>
              <a:rPr lang="en-US" sz="1530" b="1" dirty="0"/>
              <a:t>AO3: Critical evaluation and decision-making </a:t>
            </a:r>
            <a:endParaRPr lang="en-US" sz="1530" b="1" dirty="0" smtClean="0"/>
          </a:p>
          <a:p>
            <a:pPr marL="395288" indent="-395288">
              <a:buClr>
                <a:srgbClr val="00B050"/>
              </a:buClr>
              <a:buFont typeface="Wingdings 3" panose="05040102010807070707" pitchFamily="18" charset="2"/>
              <a:buChar char=""/>
            </a:pPr>
            <a:r>
              <a:rPr lang="en-US" sz="1530" dirty="0" smtClean="0"/>
              <a:t>Candidates </a:t>
            </a:r>
            <a:r>
              <a:rPr lang="en-US" sz="1530" dirty="0"/>
              <a:t>should be able to: </a:t>
            </a:r>
            <a:endParaRPr lang="en-US" sz="1530" dirty="0" smtClean="0"/>
          </a:p>
          <a:p>
            <a:pPr marL="630238" indent="-234950">
              <a:buClr>
                <a:srgbClr val="00B050"/>
              </a:buClr>
              <a:buFont typeface="Arial" panose="020B0604020202020204" pitchFamily="34" charset="0"/>
              <a:buChar char="•"/>
            </a:pPr>
            <a:r>
              <a:rPr lang="en-US" sz="1530" dirty="0" smtClean="0"/>
              <a:t>Distinguish </a:t>
            </a:r>
            <a:r>
              <a:rPr lang="en-US" sz="1530" dirty="0"/>
              <a:t>between evidence and opinion, make reasoned judgements and communicate those judgements in an accurate and logical manner </a:t>
            </a:r>
            <a:endParaRPr lang="en-US" sz="1530" dirty="0" smtClean="0"/>
          </a:p>
          <a:p>
            <a:pPr marL="630238" indent="-234950">
              <a:buClr>
                <a:srgbClr val="00B050"/>
              </a:buClr>
              <a:buFont typeface="Arial" panose="020B0604020202020204" pitchFamily="34" charset="0"/>
              <a:buChar char="•"/>
            </a:pPr>
            <a:r>
              <a:rPr lang="en-US" sz="1530" dirty="0" smtClean="0"/>
              <a:t>Recognise </a:t>
            </a:r>
            <a:r>
              <a:rPr lang="en-US" sz="1530" dirty="0"/>
              <a:t>that economic theory has various limits and uncertainties </a:t>
            </a:r>
            <a:endParaRPr lang="en-US" sz="1530" dirty="0" smtClean="0"/>
          </a:p>
          <a:p>
            <a:pPr marL="630238" indent="-234950">
              <a:buClr>
                <a:srgbClr val="00B050"/>
              </a:buClr>
              <a:buFont typeface="Arial" panose="020B0604020202020204" pitchFamily="34" charset="0"/>
              <a:buChar char="•"/>
            </a:pPr>
            <a:r>
              <a:rPr lang="en-US" sz="1530" dirty="0"/>
              <a:t>E</a:t>
            </a:r>
            <a:r>
              <a:rPr lang="en-US" sz="1530" dirty="0" smtClean="0"/>
              <a:t>valuate </a:t>
            </a:r>
            <a:r>
              <a:rPr lang="en-US" sz="1530" dirty="0"/>
              <a:t>the social and environmental implications of particular courses of economic action </a:t>
            </a:r>
            <a:endParaRPr lang="en-US" sz="1530" dirty="0" smtClean="0"/>
          </a:p>
          <a:p>
            <a:pPr marL="630238" indent="-234950">
              <a:buClr>
                <a:srgbClr val="00B050"/>
              </a:buClr>
              <a:buFont typeface="Arial" panose="020B0604020202020204" pitchFamily="34" charset="0"/>
              <a:buChar char="•"/>
            </a:pPr>
            <a:r>
              <a:rPr lang="en-US" sz="1530" dirty="0"/>
              <a:t>D</a:t>
            </a:r>
            <a:r>
              <a:rPr lang="en-US" sz="1530" dirty="0" smtClean="0"/>
              <a:t>raw </a:t>
            </a:r>
            <a:r>
              <a:rPr lang="en-US" sz="1530" dirty="0"/>
              <a:t>conclusions from economic information and critically evaluate economic data </a:t>
            </a:r>
          </a:p>
          <a:p>
            <a:pPr marL="630238" indent="-234950">
              <a:buClr>
                <a:srgbClr val="00B050"/>
              </a:buClr>
              <a:buFont typeface="Arial" panose="020B0604020202020204" pitchFamily="34" charset="0"/>
              <a:buChar char="•"/>
            </a:pPr>
            <a:r>
              <a:rPr lang="en-US" sz="1530" dirty="0" smtClean="0"/>
              <a:t>Communicate </a:t>
            </a:r>
            <a:r>
              <a:rPr lang="en-US" sz="1530" dirty="0"/>
              <a:t>conclusions in a logical and clear manner.</a:t>
            </a:r>
            <a:endParaRPr lang="en-GB" sz="1530" dirty="0"/>
          </a:p>
        </p:txBody>
      </p:sp>
    </p:spTree>
    <p:extLst>
      <p:ext uri="{BB962C8B-B14F-4D97-AF65-F5344CB8AC3E}">
        <p14:creationId xmlns:p14="http://schemas.microsoft.com/office/powerpoint/2010/main" val="4227261238"/>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19" y="1052736"/>
            <a:ext cx="8568953" cy="5693866"/>
          </a:xfrm>
          <a:prstGeom prst="rect">
            <a:avLst/>
          </a:prstGeom>
        </p:spPr>
        <p:txBody>
          <a:bodyPr wrap="square">
            <a:spAutoFit/>
          </a:bodyPr>
          <a:lstStyle/>
          <a:p>
            <a:pPr>
              <a:buClr>
                <a:srgbClr val="00B050"/>
              </a:buClr>
              <a:tabLst>
                <a:tab pos="8332788" algn="r"/>
              </a:tabLst>
            </a:pPr>
            <a:r>
              <a:rPr lang="en-US" sz="2600" b="1" dirty="0" smtClean="0">
                <a:solidFill>
                  <a:srgbClr val="FF0000"/>
                </a:solidFill>
              </a:rPr>
              <a:t>Chapter review questions</a:t>
            </a:r>
            <a:endParaRPr lang="en-US" sz="2600" b="1" dirty="0">
              <a:solidFill>
                <a:srgbClr val="FF0000"/>
              </a:solidFill>
            </a:endParaRPr>
          </a:p>
          <a:p>
            <a:pPr marL="457200" indent="-457200">
              <a:buClr>
                <a:srgbClr val="00B050"/>
              </a:buClr>
              <a:buFont typeface="+mj-lt"/>
              <a:buAutoNum type="arabicPeriod"/>
              <a:tabLst>
                <a:tab pos="8332788" algn="r"/>
              </a:tabLst>
            </a:pPr>
            <a:r>
              <a:rPr lang="en-US" sz="2600" dirty="0" smtClean="0">
                <a:solidFill>
                  <a:srgbClr val="FF0000"/>
                </a:solidFill>
              </a:rPr>
              <a:t>What </a:t>
            </a:r>
            <a:r>
              <a:rPr lang="en-US" sz="2600" dirty="0">
                <a:solidFill>
                  <a:srgbClr val="FF0000"/>
                </a:solidFill>
              </a:rPr>
              <a:t>is the balance of payments?</a:t>
            </a:r>
          </a:p>
          <a:p>
            <a:pPr marL="457200" indent="-457200">
              <a:buClr>
                <a:srgbClr val="00B050"/>
              </a:buClr>
              <a:buFont typeface="+mj-lt"/>
              <a:buAutoNum type="arabicPeriod"/>
              <a:tabLst>
                <a:tab pos="8332788" algn="r"/>
              </a:tabLst>
            </a:pPr>
            <a:r>
              <a:rPr lang="en-US" sz="2600" dirty="0" smtClean="0">
                <a:solidFill>
                  <a:srgbClr val="FF0000"/>
                </a:solidFill>
              </a:rPr>
              <a:t>What </a:t>
            </a:r>
            <a:r>
              <a:rPr lang="en-US" sz="2600" dirty="0">
                <a:solidFill>
                  <a:srgbClr val="FF0000"/>
                </a:solidFill>
              </a:rPr>
              <a:t>is the difference between the visible trade balance and the </a:t>
            </a:r>
            <a:r>
              <a:rPr lang="en-US" sz="2600" dirty="0" smtClean="0">
                <a:solidFill>
                  <a:srgbClr val="FF0000"/>
                </a:solidFill>
              </a:rPr>
              <a:t>invisible trade </a:t>
            </a:r>
            <a:r>
              <a:rPr lang="en-US" sz="2600" dirty="0">
                <a:solidFill>
                  <a:srgbClr val="FF0000"/>
                </a:solidFill>
              </a:rPr>
              <a:t>balance?</a:t>
            </a:r>
          </a:p>
          <a:p>
            <a:pPr marL="457200" indent="-457200">
              <a:buClr>
                <a:srgbClr val="00B050"/>
              </a:buClr>
              <a:buFont typeface="+mj-lt"/>
              <a:buAutoNum type="arabicPeriod"/>
              <a:tabLst>
                <a:tab pos="8332788" algn="r"/>
              </a:tabLst>
            </a:pPr>
            <a:r>
              <a:rPr lang="en-US" sz="2600" dirty="0" smtClean="0">
                <a:solidFill>
                  <a:srgbClr val="FF0000"/>
                </a:solidFill>
              </a:rPr>
              <a:t>What </a:t>
            </a:r>
            <a:r>
              <a:rPr lang="en-US" sz="2600" dirty="0">
                <a:solidFill>
                  <a:srgbClr val="FF0000"/>
                </a:solidFill>
              </a:rPr>
              <a:t>does the 'net income flows and transfers' component of the </a:t>
            </a:r>
            <a:r>
              <a:rPr lang="en-US" sz="2600" dirty="0" smtClean="0">
                <a:solidFill>
                  <a:srgbClr val="FF0000"/>
                </a:solidFill>
              </a:rPr>
              <a:t>current account </a:t>
            </a:r>
            <a:r>
              <a:rPr lang="en-US" sz="2600" dirty="0">
                <a:solidFill>
                  <a:srgbClr val="FF0000"/>
                </a:solidFill>
              </a:rPr>
              <a:t>record?</a:t>
            </a:r>
          </a:p>
          <a:p>
            <a:pPr marL="457200" indent="-457200">
              <a:buClr>
                <a:srgbClr val="00B050"/>
              </a:buClr>
              <a:buFont typeface="+mj-lt"/>
              <a:buAutoNum type="arabicPeriod"/>
              <a:tabLst>
                <a:tab pos="8332788" algn="r"/>
              </a:tabLst>
            </a:pPr>
            <a:r>
              <a:rPr lang="en-US" sz="2600" dirty="0" smtClean="0">
                <a:solidFill>
                  <a:srgbClr val="FF0000"/>
                </a:solidFill>
              </a:rPr>
              <a:t>How </a:t>
            </a:r>
            <a:r>
              <a:rPr lang="en-US" sz="2600" dirty="0">
                <a:solidFill>
                  <a:srgbClr val="FF0000"/>
                </a:solidFill>
              </a:rPr>
              <a:t>does a current account deficit differ from a current account surplus?</a:t>
            </a:r>
          </a:p>
          <a:p>
            <a:pPr marL="457200" indent="-457200">
              <a:buClr>
                <a:srgbClr val="00B050"/>
              </a:buClr>
              <a:buFont typeface="+mj-lt"/>
              <a:buAutoNum type="arabicPeriod"/>
              <a:tabLst>
                <a:tab pos="8332788" algn="r"/>
              </a:tabLst>
            </a:pPr>
            <a:r>
              <a:rPr lang="en-US" sz="2600" dirty="0" smtClean="0">
                <a:solidFill>
                  <a:srgbClr val="FF0000"/>
                </a:solidFill>
              </a:rPr>
              <a:t>What </a:t>
            </a:r>
            <a:r>
              <a:rPr lang="en-US" sz="2600" dirty="0">
                <a:solidFill>
                  <a:srgbClr val="FF0000"/>
                </a:solidFill>
              </a:rPr>
              <a:t>are the two main causes of a current account deficit?</a:t>
            </a:r>
          </a:p>
          <a:p>
            <a:pPr marL="457200" indent="-457200">
              <a:buClr>
                <a:srgbClr val="00B050"/>
              </a:buClr>
              <a:buFont typeface="+mj-lt"/>
              <a:buAutoNum type="arabicPeriod"/>
              <a:tabLst>
                <a:tab pos="8332788" algn="r"/>
              </a:tabLst>
            </a:pPr>
            <a:r>
              <a:rPr lang="en-US" sz="2600" dirty="0">
                <a:solidFill>
                  <a:srgbClr val="FF0000"/>
                </a:solidFill>
              </a:rPr>
              <a:t>How might a government deal with a current account deficit?</a:t>
            </a:r>
          </a:p>
          <a:p>
            <a:pPr marL="457200" indent="-457200">
              <a:buClr>
                <a:srgbClr val="00B050"/>
              </a:buClr>
              <a:buFont typeface="+mj-lt"/>
              <a:buAutoNum type="arabicPeriod"/>
              <a:tabLst>
                <a:tab pos="8332788" algn="r"/>
              </a:tabLst>
            </a:pPr>
            <a:r>
              <a:rPr lang="en-US" sz="2600" dirty="0">
                <a:solidFill>
                  <a:srgbClr val="FF0000"/>
                </a:solidFill>
              </a:rPr>
              <a:t>How might a current account surplus be detrimental to the country?</a:t>
            </a:r>
            <a:endParaRPr lang="en-US" sz="2600" dirty="0" smtClean="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2800" dirty="0" smtClean="0"/>
              <a:t>P8.2 – Consequences of Current Account Surpluses</a:t>
            </a:r>
            <a:endParaRPr lang="en-GB" sz="2800" dirty="0"/>
          </a:p>
        </p:txBody>
      </p:sp>
      <p:sp>
        <p:nvSpPr>
          <p:cNvPr id="2" name="TextBox 1">
            <a:hlinkClick r:id="rId3" action="ppaction://hlinkfile"/>
          </p:cNvPr>
          <p:cNvSpPr txBox="1"/>
          <p:nvPr/>
        </p:nvSpPr>
        <p:spPr>
          <a:xfrm>
            <a:off x="8331108" y="1052736"/>
            <a:ext cx="561372" cy="830997"/>
          </a:xfrm>
          <a:prstGeom prst="rect">
            <a:avLst/>
          </a:prstGeom>
          <a:noFill/>
        </p:spPr>
        <p:txBody>
          <a:bodyPr wrap="none" rtlCol="0">
            <a:spAutoFit/>
          </a:bodyPr>
          <a:lstStyle/>
          <a:p>
            <a:r>
              <a:rPr lang="en-IE"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014114443"/>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6912768" cy="1938992"/>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400" dirty="0"/>
              <a:t>By </a:t>
            </a:r>
            <a:r>
              <a:rPr lang="en-US" sz="2400" dirty="0" smtClean="0"/>
              <a:t>the </a:t>
            </a:r>
            <a:r>
              <a:rPr lang="en-US" sz="2400" dirty="0"/>
              <a:t>end of this chapter, you should be able to:</a:t>
            </a:r>
          </a:p>
          <a:p>
            <a:pPr marL="711200" indent="-342900">
              <a:buClr>
                <a:srgbClr val="00B050"/>
              </a:buClr>
              <a:buFont typeface="Arial" panose="020B0604020202020204" pitchFamily="34" charset="0"/>
              <a:buChar char="•"/>
            </a:pPr>
            <a:r>
              <a:rPr lang="en-US" sz="2400" dirty="0" smtClean="0"/>
              <a:t>define </a:t>
            </a:r>
            <a:r>
              <a:rPr lang="en-US" sz="2400" dirty="0"/>
              <a:t>exchange rates</a:t>
            </a:r>
          </a:p>
          <a:p>
            <a:pPr marL="711200" indent="-342900">
              <a:buClr>
                <a:srgbClr val="00B050"/>
              </a:buClr>
              <a:buFont typeface="Arial" panose="020B0604020202020204" pitchFamily="34" charset="0"/>
              <a:buChar char="•"/>
            </a:pPr>
            <a:r>
              <a:rPr lang="en-US" sz="2400" dirty="0" smtClean="0"/>
              <a:t>discuss </a:t>
            </a:r>
            <a:r>
              <a:rPr lang="en-US" sz="2400" dirty="0"/>
              <a:t>the causes and consequences of exchange rate fluctuations.</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 Exchange Rates</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2845142121"/>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is everything so expensive abroad</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Why do we not all have one currency</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foreign goods go up and down when nothing changes</a:t>
                      </a:r>
                    </a:p>
                    <a:p>
                      <a:pPr marL="177800" indent="-177800" algn="l">
                        <a:spcAft>
                          <a:spcPts val="600"/>
                        </a:spcAft>
                        <a:buFontTx/>
                        <a:buBlip>
                          <a:blip r:embed="rId3"/>
                        </a:buBlip>
                      </a:pPr>
                      <a:r>
                        <a:rPr lang="en-GB" sz="1300" baseline="0" dirty="0" smtClean="0">
                          <a:solidFill>
                            <a:schemeClr val="tx1"/>
                          </a:solidFill>
                          <a:effectLst/>
                          <a:latin typeface="Arial" pitchFamily="34" charset="0"/>
                          <a:ea typeface="Times New Roman"/>
                          <a:cs typeface="Arial" pitchFamily="34" charset="0"/>
                        </a:rPr>
                        <a:t>When is the best time to change money</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a currency no longer valid tender </a:t>
                      </a:r>
                    </a:p>
                    <a:p>
                      <a:pPr marL="177800" indent="-177800" algn="l">
                        <a:spcAft>
                          <a:spcPts val="600"/>
                        </a:spcAft>
                        <a:buFontTx/>
                        <a:buBlip>
                          <a:blip r:embed="rId3"/>
                        </a:buBlip>
                      </a:pPr>
                      <a:r>
                        <a:rPr lang="en-US" sz="1300" baseline="0" dirty="0" smtClean="0">
                          <a:solidFill>
                            <a:schemeClr val="tx1"/>
                          </a:solidFill>
                          <a:effectLst/>
                          <a:latin typeface="Arial" pitchFamily="34" charset="0"/>
                          <a:ea typeface="Times New Roman"/>
                          <a:cs typeface="Arial" pitchFamily="34" charset="0"/>
                        </a:rPr>
                        <a:t>How much money can I transfer abroad.</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Why use money?</a:t>
                      </a:r>
                      <a:endParaRPr lang="en-GB" sz="13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72240"/>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275</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8568952" cy="5816977"/>
          </a:xfrm>
          <a:prstGeom prst="rect">
            <a:avLst/>
          </a:prstGeom>
        </p:spPr>
        <p:txBody>
          <a:bodyPr wrap="square">
            <a:spAutoFit/>
          </a:bodyPr>
          <a:lstStyle/>
          <a:p>
            <a:pPr>
              <a:buClr>
                <a:srgbClr val="00B050"/>
              </a:buClr>
            </a:pPr>
            <a:r>
              <a:rPr lang="en-US" sz="1860" b="1" dirty="0" smtClean="0">
                <a:solidFill>
                  <a:srgbClr val="FF0000"/>
                </a:solidFill>
              </a:rPr>
              <a:t>Appreciation</a:t>
            </a:r>
            <a:r>
              <a:rPr lang="en-US" sz="1860" dirty="0" smtClean="0">
                <a:solidFill>
                  <a:srgbClr val="FF0000"/>
                </a:solidFill>
              </a:rPr>
              <a:t> </a:t>
            </a:r>
            <a:r>
              <a:rPr lang="en-US" sz="1860" dirty="0"/>
              <a:t>of a currency occurs when there is an increase in the value of the </a:t>
            </a:r>
            <a:r>
              <a:rPr lang="en-US" sz="1860" dirty="0" smtClean="0"/>
              <a:t>exchange rate relative to another currency operating in a floating exchange rate system</a:t>
            </a:r>
            <a:r>
              <a:rPr lang="en-US" sz="1860" dirty="0"/>
              <a:t>.</a:t>
            </a:r>
          </a:p>
          <a:p>
            <a:pPr>
              <a:buClr>
                <a:srgbClr val="00B050"/>
              </a:buClr>
            </a:pPr>
            <a:r>
              <a:rPr lang="en-US" sz="1860" b="1" dirty="0" smtClean="0">
                <a:solidFill>
                  <a:srgbClr val="FF0000"/>
                </a:solidFill>
              </a:rPr>
              <a:t>Depreciation</a:t>
            </a:r>
            <a:r>
              <a:rPr lang="en-US" sz="1860" dirty="0" smtClean="0">
                <a:solidFill>
                  <a:srgbClr val="FF0000"/>
                </a:solidFill>
              </a:rPr>
              <a:t> </a:t>
            </a:r>
            <a:r>
              <a:rPr lang="en-US" sz="1860" dirty="0" smtClean="0"/>
              <a:t>of a currency occurs when there is a fall in the value of the exchange rate relative to another currency operating in a floating exchange rate system</a:t>
            </a:r>
            <a:r>
              <a:rPr lang="en-US" sz="1860" dirty="0"/>
              <a:t>.</a:t>
            </a:r>
          </a:p>
          <a:p>
            <a:pPr>
              <a:buClr>
                <a:srgbClr val="00B050"/>
              </a:buClr>
            </a:pPr>
            <a:r>
              <a:rPr lang="en-US" sz="1860" b="1" dirty="0">
                <a:solidFill>
                  <a:srgbClr val="FF0000"/>
                </a:solidFill>
              </a:rPr>
              <a:t>Devaluation</a:t>
            </a:r>
            <a:r>
              <a:rPr lang="en-US" sz="1860" dirty="0">
                <a:solidFill>
                  <a:srgbClr val="FF0000"/>
                </a:solidFill>
              </a:rPr>
              <a:t> </a:t>
            </a:r>
            <a:r>
              <a:rPr lang="en-US" sz="1860" dirty="0"/>
              <a:t>occurs when the price of a currency operating in a fixed exchange rate </a:t>
            </a:r>
            <a:r>
              <a:rPr lang="en-US" sz="1860" dirty="0" smtClean="0"/>
              <a:t>system is officially and deliberately lowered</a:t>
            </a:r>
            <a:r>
              <a:rPr lang="en-US" sz="1860" dirty="0"/>
              <a:t>.</a:t>
            </a:r>
          </a:p>
          <a:p>
            <a:pPr>
              <a:buClr>
                <a:srgbClr val="00B050"/>
              </a:buClr>
            </a:pPr>
            <a:r>
              <a:rPr lang="en-US" sz="1860" dirty="0"/>
              <a:t>The </a:t>
            </a:r>
            <a:r>
              <a:rPr lang="en-US" sz="1860" b="1" dirty="0" smtClean="0">
                <a:solidFill>
                  <a:srgbClr val="FF0000"/>
                </a:solidFill>
              </a:rPr>
              <a:t>exchange rate </a:t>
            </a:r>
            <a:r>
              <a:rPr lang="en-US" sz="1860" dirty="0" smtClean="0"/>
              <a:t>is the price of one currency measured in terms of other currencies</a:t>
            </a:r>
            <a:r>
              <a:rPr lang="en-US" sz="1860" dirty="0"/>
              <a:t>.</a:t>
            </a:r>
          </a:p>
          <a:p>
            <a:pPr>
              <a:buClr>
                <a:srgbClr val="00B050"/>
              </a:buClr>
            </a:pPr>
            <a:r>
              <a:rPr lang="en-US" sz="1860" dirty="0"/>
              <a:t>A </a:t>
            </a:r>
            <a:r>
              <a:rPr lang="en-US" sz="1860" b="1" dirty="0">
                <a:solidFill>
                  <a:srgbClr val="FF0000"/>
                </a:solidFill>
              </a:rPr>
              <a:t>fixed exchange rate </a:t>
            </a:r>
            <a:r>
              <a:rPr lang="en-US" sz="1860" dirty="0"/>
              <a:t>system exists when the central bank (or monetary authority) </a:t>
            </a:r>
            <a:r>
              <a:rPr lang="en-US" sz="1860" dirty="0" smtClean="0"/>
              <a:t>buys and sells foreign currencies to ensure the value of its currency stays at the pegged value</a:t>
            </a:r>
            <a:r>
              <a:rPr lang="en-US" sz="1860" dirty="0"/>
              <a:t>.</a:t>
            </a:r>
          </a:p>
          <a:p>
            <a:pPr>
              <a:buClr>
                <a:srgbClr val="00B050"/>
              </a:buClr>
            </a:pPr>
            <a:r>
              <a:rPr lang="en-US" sz="1860" dirty="0"/>
              <a:t>A </a:t>
            </a:r>
            <a:r>
              <a:rPr lang="en-US" sz="1860" b="1" dirty="0">
                <a:solidFill>
                  <a:srgbClr val="FF0000"/>
                </a:solidFill>
              </a:rPr>
              <a:t>floating exchange rate </a:t>
            </a:r>
            <a:r>
              <a:rPr lang="en-US" sz="1860" dirty="0"/>
              <a:t>system means that the currency is allowed to fluctuate </a:t>
            </a:r>
            <a:r>
              <a:rPr lang="en-US" sz="1860" dirty="0" smtClean="0"/>
              <a:t>against other </a:t>
            </a:r>
            <a:r>
              <a:rPr lang="en-US" sz="1860" dirty="0"/>
              <a:t>currencies according to market forces without any government intervention.</a:t>
            </a:r>
          </a:p>
          <a:p>
            <a:pPr>
              <a:buClr>
                <a:srgbClr val="00B050"/>
              </a:buClr>
            </a:pPr>
            <a:r>
              <a:rPr lang="en-US" sz="1860" dirty="0"/>
              <a:t>A </a:t>
            </a:r>
            <a:r>
              <a:rPr lang="en-US" sz="1860" b="1" dirty="0">
                <a:solidFill>
                  <a:srgbClr val="FF0000"/>
                </a:solidFill>
              </a:rPr>
              <a:t>foreign exchange market </a:t>
            </a:r>
            <a:r>
              <a:rPr lang="en-US" sz="1860" dirty="0"/>
              <a:t>is the marketplace where foreign currencies can be bought </a:t>
            </a:r>
            <a:r>
              <a:rPr lang="en-US" sz="1860" dirty="0" smtClean="0"/>
              <a:t>and sold</a:t>
            </a:r>
            <a:r>
              <a:rPr lang="en-US" sz="1860" dirty="0"/>
              <a:t>.</a:t>
            </a:r>
          </a:p>
          <a:p>
            <a:pPr>
              <a:buClr>
                <a:srgbClr val="00B050"/>
              </a:buClr>
            </a:pPr>
            <a:r>
              <a:rPr lang="en-US" sz="1860" b="1" dirty="0">
                <a:solidFill>
                  <a:srgbClr val="FF0000"/>
                </a:solidFill>
              </a:rPr>
              <a:t>Revaluation</a:t>
            </a:r>
            <a:r>
              <a:rPr lang="en-US" sz="1860" dirty="0">
                <a:solidFill>
                  <a:srgbClr val="FF0000"/>
                </a:solidFill>
              </a:rPr>
              <a:t> </a:t>
            </a:r>
            <a:r>
              <a:rPr lang="en-US" sz="1860" dirty="0" smtClean="0">
                <a:solidFill>
                  <a:srgbClr val="FF0000"/>
                </a:solidFill>
              </a:rPr>
              <a:t> </a:t>
            </a:r>
            <a:r>
              <a:rPr lang="en-US" sz="1860" dirty="0" smtClean="0"/>
              <a:t>occurs when the price of a currency operating in a fixed exchange rate system is officially and deliberately increased</a:t>
            </a:r>
            <a:r>
              <a:rPr lang="en-US" sz="1860" dirty="0"/>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 Exchange Rates – Key Terms</a:t>
            </a:r>
            <a:endParaRPr lang="en-GB" sz="3600" dirty="0"/>
          </a:p>
        </p:txBody>
      </p:sp>
    </p:spTree>
    <p:extLst>
      <p:ext uri="{BB962C8B-B14F-4D97-AF65-F5344CB8AC3E}">
        <p14:creationId xmlns:p14="http://schemas.microsoft.com/office/powerpoint/2010/main" val="3618208760"/>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6912768" cy="5632311"/>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400" dirty="0"/>
              <a:t>An </a:t>
            </a:r>
            <a:r>
              <a:rPr lang="en-US" sz="2400" b="1" dirty="0">
                <a:solidFill>
                  <a:srgbClr val="FF0000"/>
                </a:solidFill>
              </a:rPr>
              <a:t>exchange rate </a:t>
            </a:r>
            <a:r>
              <a:rPr lang="en-US" sz="2400" dirty="0"/>
              <a:t>is the price of one currency measured in terms </a:t>
            </a:r>
            <a:r>
              <a:rPr lang="en-US" sz="2400" dirty="0" smtClean="0"/>
              <a:t>of other currencies. E.g., </a:t>
            </a:r>
            <a:r>
              <a:rPr lang="en-US" sz="2400" dirty="0"/>
              <a:t>the exchange rate of the US dollar in terms of the </a:t>
            </a:r>
            <a:r>
              <a:rPr lang="en-US" sz="2400" dirty="0" smtClean="0"/>
              <a:t>pound sterling might </a:t>
            </a:r>
            <a:r>
              <a:rPr lang="en-US" sz="2400" dirty="0"/>
              <a:t>be $1.5 = £1 (or $1 = £0.67). This means that a British tourist </a:t>
            </a:r>
            <a:r>
              <a:rPr lang="en-US" sz="2400" dirty="0" smtClean="0"/>
              <a:t>spending $600 </a:t>
            </a:r>
            <a:r>
              <a:rPr lang="en-US" sz="2400" dirty="0"/>
              <a:t>on hotel accommodation in the USA would have spent the equivalent of £</a:t>
            </a:r>
            <a:r>
              <a:rPr lang="en-US" sz="2400" dirty="0" smtClean="0"/>
              <a:t>400 ($</a:t>
            </a:r>
            <a:r>
              <a:rPr lang="en-US" sz="2400" dirty="0"/>
              <a:t>600 + 1.5).</a:t>
            </a:r>
          </a:p>
          <a:p>
            <a:pPr marL="439738" indent="-439738">
              <a:buClr>
                <a:srgbClr val="00B050"/>
              </a:buClr>
              <a:buFont typeface="Wingdings 3" panose="05040102010807070707" pitchFamily="18" charset="2"/>
              <a:buChar char=""/>
            </a:pPr>
            <a:r>
              <a:rPr lang="en-US" sz="2400" dirty="0"/>
              <a:t>Exchange rates can change </a:t>
            </a:r>
            <a:r>
              <a:rPr lang="en-US" sz="2400" dirty="0" smtClean="0"/>
              <a:t>over </a:t>
            </a:r>
            <a:r>
              <a:rPr lang="en-US" sz="2400" dirty="0"/>
              <a:t>time, so </a:t>
            </a:r>
            <a:r>
              <a:rPr lang="en-US" sz="2400" dirty="0" smtClean="0"/>
              <a:t>if the </a:t>
            </a:r>
            <a:r>
              <a:rPr lang="en-US" sz="2400" dirty="0"/>
              <a:t>US dollar </a:t>
            </a:r>
            <a:r>
              <a:rPr lang="en-US" sz="2400" dirty="0" smtClean="0"/>
              <a:t>falls </a:t>
            </a:r>
            <a:r>
              <a:rPr lang="en-US" sz="2400" dirty="0"/>
              <a:t>against the </a:t>
            </a:r>
            <a:r>
              <a:rPr lang="en-US" sz="2400" dirty="0" smtClean="0"/>
              <a:t>pound sterling </a:t>
            </a:r>
            <a:r>
              <a:rPr lang="en-US" sz="2400" dirty="0"/>
              <a:t>to $1.60 = £1, then the tourist would pay £375 ($600 + 1.6) for staying </a:t>
            </a:r>
            <a:r>
              <a:rPr lang="en-US" sz="2400" dirty="0" smtClean="0"/>
              <a:t>at the </a:t>
            </a:r>
            <a:r>
              <a:rPr lang="en-US" sz="2400" dirty="0"/>
              <a:t>hotel in the USA. The British tourist would pay the same price in US dollars </a:t>
            </a:r>
            <a:r>
              <a:rPr lang="en-US" sz="2400" dirty="0" smtClean="0"/>
              <a:t>but this </a:t>
            </a:r>
            <a:r>
              <a:rPr lang="en-US" sz="2400" dirty="0"/>
              <a:t>equates to fewer pounds sterling.</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 Exchange Rates</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823454009"/>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everything so expensive abroad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we not all have one currency</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foreign goods go up and down when nothing changes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When is the best time to change money</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a currency no longer valid tender </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How much money can I transfer abroad.</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Why use money?</a:t>
                      </a:r>
                      <a:endParaRPr lang="en-GB" sz="14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0574195"/>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6912768" cy="5586145"/>
          </a:xfrm>
          <a:prstGeom prst="rect">
            <a:avLst/>
          </a:prstGeom>
          <a:solidFill>
            <a:schemeClr val="accent6">
              <a:lumMod val="20000"/>
              <a:lumOff val="80000"/>
            </a:schemeClr>
          </a:solidFill>
          <a:ln w="57150">
            <a:solidFill>
              <a:srgbClr val="002060"/>
            </a:solidFill>
          </a:ln>
        </p:spPr>
        <p:txBody>
          <a:bodyPr wrap="square">
            <a:spAutoFit/>
          </a:bodyPr>
          <a:lstStyle/>
          <a:p>
            <a:pPr>
              <a:buClr>
                <a:srgbClr val="00B050"/>
              </a:buClr>
            </a:pPr>
            <a:r>
              <a:rPr lang="en-US" sz="2100" dirty="0"/>
              <a:t>Activity</a:t>
            </a:r>
          </a:p>
          <a:p>
            <a:pPr marL="457200" indent="-457200">
              <a:buClr>
                <a:srgbClr val="00B050"/>
              </a:buClr>
              <a:buFont typeface="+mj-lt"/>
              <a:buAutoNum type="arabicPeriod"/>
            </a:pPr>
            <a:r>
              <a:rPr lang="en-US" sz="2100" dirty="0" smtClean="0"/>
              <a:t>Use </a:t>
            </a:r>
            <a:r>
              <a:rPr lang="en-US" sz="2100" dirty="0">
                <a:hlinkClick r:id="rId3"/>
              </a:rPr>
              <a:t>www.oanda.com</a:t>
            </a:r>
            <a:r>
              <a:rPr lang="en-US" sz="2100" dirty="0"/>
              <a:t> (or another relevant internet website) to find out which </a:t>
            </a:r>
            <a:r>
              <a:rPr lang="en-US" sz="2100" dirty="0" smtClean="0"/>
              <a:t>countries use </a:t>
            </a:r>
            <a:r>
              <a:rPr lang="en-US" sz="2100" dirty="0"/>
              <a:t>the following currencies:</a:t>
            </a:r>
          </a:p>
          <a:p>
            <a:pPr>
              <a:buClr>
                <a:srgbClr val="00B050"/>
              </a:buClr>
            </a:pPr>
            <a:r>
              <a:rPr lang="en-US" sz="2100" dirty="0" smtClean="0"/>
              <a:t>	a) </a:t>
            </a:r>
            <a:r>
              <a:rPr lang="en-US" sz="2100" dirty="0"/>
              <a:t>ringgit </a:t>
            </a:r>
            <a:r>
              <a:rPr lang="en-US" sz="2100" dirty="0" smtClean="0"/>
              <a:t>	</a:t>
            </a:r>
            <a:r>
              <a:rPr lang="en-US" sz="2100" dirty="0"/>
              <a:t>b) dong </a:t>
            </a:r>
            <a:r>
              <a:rPr lang="en-US" sz="2100" dirty="0" smtClean="0"/>
              <a:t>	c</a:t>
            </a:r>
            <a:r>
              <a:rPr lang="en-US" sz="2100" dirty="0"/>
              <a:t>) </a:t>
            </a:r>
            <a:r>
              <a:rPr lang="en-US" sz="2100" dirty="0" err="1"/>
              <a:t>lek</a:t>
            </a:r>
            <a:r>
              <a:rPr lang="en-US" sz="2100" dirty="0"/>
              <a:t> </a:t>
            </a:r>
            <a:endParaRPr lang="en-US" sz="2100" dirty="0" smtClean="0"/>
          </a:p>
          <a:p>
            <a:pPr>
              <a:buClr>
                <a:srgbClr val="00B050"/>
              </a:buClr>
            </a:pPr>
            <a:r>
              <a:rPr lang="en-US" sz="2100" dirty="0"/>
              <a:t>	</a:t>
            </a:r>
            <a:r>
              <a:rPr lang="en-US" sz="2100" dirty="0" smtClean="0"/>
              <a:t>d</a:t>
            </a:r>
            <a:r>
              <a:rPr lang="en-US" sz="2100" dirty="0"/>
              <a:t>) </a:t>
            </a:r>
            <a:r>
              <a:rPr lang="en-US" sz="2100" dirty="0" smtClean="0"/>
              <a:t>won		e</a:t>
            </a:r>
            <a:r>
              <a:rPr lang="en-US" sz="2100" dirty="0"/>
              <a:t>) </a:t>
            </a:r>
            <a:r>
              <a:rPr lang="en-US" sz="2100" dirty="0" smtClean="0"/>
              <a:t>kwacha	f</a:t>
            </a:r>
            <a:r>
              <a:rPr lang="en-US" sz="2100" dirty="0"/>
              <a:t>) </a:t>
            </a:r>
            <a:r>
              <a:rPr lang="en-US" sz="2100" dirty="0" smtClean="0"/>
              <a:t>rufiyaa</a:t>
            </a:r>
          </a:p>
          <a:p>
            <a:pPr>
              <a:buClr>
                <a:srgbClr val="00B050"/>
              </a:buClr>
            </a:pPr>
            <a:endParaRPr lang="en-US" sz="2100" dirty="0" smtClean="0"/>
          </a:p>
          <a:p>
            <a:pPr>
              <a:buClr>
                <a:srgbClr val="00B050"/>
              </a:buClr>
            </a:pPr>
            <a:endParaRPr lang="en-US" sz="2100" dirty="0"/>
          </a:p>
          <a:p>
            <a:pPr>
              <a:buClr>
                <a:srgbClr val="00B050"/>
              </a:buClr>
            </a:pPr>
            <a:endParaRPr lang="en-US" sz="2100" dirty="0"/>
          </a:p>
          <a:p>
            <a:pPr>
              <a:buClr>
                <a:srgbClr val="00B050"/>
              </a:buClr>
            </a:pPr>
            <a:endParaRPr lang="en-US" sz="2100" dirty="0" smtClean="0"/>
          </a:p>
          <a:p>
            <a:pPr>
              <a:buClr>
                <a:srgbClr val="00B050"/>
              </a:buClr>
            </a:pPr>
            <a:endParaRPr lang="en-US" sz="2100" dirty="0"/>
          </a:p>
          <a:p>
            <a:pPr>
              <a:buClr>
                <a:srgbClr val="00B050"/>
              </a:buClr>
            </a:pPr>
            <a:endParaRPr lang="en-US" sz="2100" dirty="0" smtClean="0"/>
          </a:p>
          <a:p>
            <a:pPr>
              <a:buClr>
                <a:srgbClr val="00B050"/>
              </a:buClr>
            </a:pPr>
            <a:endParaRPr lang="en-US" sz="2100" dirty="0"/>
          </a:p>
          <a:p>
            <a:pPr marL="457200" indent="-457200">
              <a:buClr>
                <a:srgbClr val="00B050"/>
              </a:buClr>
              <a:buFont typeface="+mj-lt"/>
              <a:buAutoNum type="arabicPeriod" startAt="2"/>
            </a:pPr>
            <a:r>
              <a:rPr lang="en-US" sz="2100" dirty="0" smtClean="0"/>
              <a:t>How </a:t>
            </a:r>
            <a:r>
              <a:rPr lang="en-US" sz="2100" dirty="0"/>
              <a:t>many countries can you find that use the following currencies?</a:t>
            </a:r>
          </a:p>
          <a:p>
            <a:pPr>
              <a:buClr>
                <a:srgbClr val="00B050"/>
              </a:buClr>
            </a:pPr>
            <a:r>
              <a:rPr lang="en-US" sz="2100" dirty="0" smtClean="0"/>
              <a:t>	a) </a:t>
            </a:r>
            <a:r>
              <a:rPr lang="en-US" sz="2100" dirty="0"/>
              <a:t>peso </a:t>
            </a:r>
            <a:r>
              <a:rPr lang="en-US" sz="2100" dirty="0" smtClean="0"/>
              <a:t>	b</a:t>
            </a:r>
            <a:r>
              <a:rPr lang="en-US" sz="2100" dirty="0"/>
              <a:t>) real </a:t>
            </a:r>
            <a:r>
              <a:rPr lang="en-US" sz="2100" dirty="0" smtClean="0"/>
              <a:t>		c</a:t>
            </a:r>
            <a:r>
              <a:rPr lang="en-US" sz="2100" dirty="0"/>
              <a:t>) pound </a:t>
            </a:r>
            <a:endParaRPr lang="en-US" sz="2100" dirty="0" smtClean="0"/>
          </a:p>
          <a:p>
            <a:pPr>
              <a:buClr>
                <a:srgbClr val="00B050"/>
              </a:buClr>
            </a:pPr>
            <a:r>
              <a:rPr lang="en-US" sz="2100" dirty="0"/>
              <a:t>	</a:t>
            </a:r>
            <a:r>
              <a:rPr lang="en-US" sz="2100" dirty="0" smtClean="0"/>
              <a:t>d</a:t>
            </a:r>
            <a:r>
              <a:rPr lang="en-US" sz="2100" dirty="0"/>
              <a:t>) </a:t>
            </a:r>
            <a:r>
              <a:rPr lang="en-US" sz="2100" dirty="0" smtClean="0"/>
              <a:t>franc		e</a:t>
            </a:r>
            <a:r>
              <a:rPr lang="en-US" sz="2100" dirty="0"/>
              <a:t>) </a:t>
            </a:r>
            <a:r>
              <a:rPr lang="en-US" sz="2100" dirty="0" smtClean="0"/>
              <a:t>dollar	f</a:t>
            </a:r>
            <a:r>
              <a:rPr lang="en-US" sz="2100" dirty="0"/>
              <a:t>) rupee</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 Exchange Rates</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823454009"/>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4"/>
                        </a:buBlip>
                      </a:pPr>
                      <a:r>
                        <a:rPr lang="en-GB" sz="1400" baseline="0" dirty="0" smtClean="0">
                          <a:solidFill>
                            <a:srgbClr val="FF0000"/>
                          </a:solidFill>
                          <a:effectLst/>
                          <a:latin typeface="Arial" pitchFamily="34" charset="0"/>
                          <a:ea typeface="Times New Roman"/>
                          <a:cs typeface="Arial" pitchFamily="34" charset="0"/>
                        </a:rPr>
                        <a:t>Why is everything so expensive abroad</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Why do we not all have one currency</a:t>
                      </a:r>
                    </a:p>
                    <a:p>
                      <a:pPr marL="177800" indent="-177800" algn="l">
                        <a:spcAft>
                          <a:spcPts val="600"/>
                        </a:spcAft>
                        <a:buFontTx/>
                        <a:buBlip>
                          <a:blip r:embed="rId4"/>
                        </a:buBlip>
                      </a:pPr>
                      <a:r>
                        <a:rPr lang="en-GB" sz="1300" baseline="0" dirty="0" smtClean="0">
                          <a:solidFill>
                            <a:srgbClr val="FF0000"/>
                          </a:solidFill>
                          <a:effectLst/>
                          <a:latin typeface="Arial" pitchFamily="34" charset="0"/>
                          <a:ea typeface="Times New Roman"/>
                          <a:cs typeface="Arial" pitchFamily="34" charset="0"/>
                        </a:rPr>
                        <a:t>Why do foreign goods go up and down when nothing changes</a:t>
                      </a:r>
                    </a:p>
                    <a:p>
                      <a:pPr marL="177800" indent="-177800" algn="l">
                        <a:spcAft>
                          <a:spcPts val="600"/>
                        </a:spcAft>
                        <a:buFontTx/>
                        <a:buBlip>
                          <a:blip r:embed="rId4"/>
                        </a:buBlip>
                      </a:pPr>
                      <a:r>
                        <a:rPr lang="en-GB" sz="1400" baseline="0" dirty="0" smtClean="0">
                          <a:solidFill>
                            <a:schemeClr val="tx1"/>
                          </a:solidFill>
                          <a:effectLst/>
                          <a:latin typeface="Arial" pitchFamily="34" charset="0"/>
                          <a:ea typeface="Times New Roman"/>
                          <a:cs typeface="Arial" pitchFamily="34" charset="0"/>
                        </a:rPr>
                        <a:t>When is the best time to change money</a:t>
                      </a:r>
                    </a:p>
                    <a:p>
                      <a:pPr marL="177800" indent="-177800" algn="l">
                        <a:spcAft>
                          <a:spcPts val="600"/>
                        </a:spcAft>
                        <a:buFontTx/>
                        <a:buBlip>
                          <a:blip r:embed="rId4"/>
                        </a:buBlip>
                      </a:pPr>
                      <a:r>
                        <a:rPr lang="en-US" sz="1300" baseline="0" dirty="0" smtClean="0">
                          <a:solidFill>
                            <a:srgbClr val="FF0000"/>
                          </a:solidFill>
                          <a:effectLst/>
                          <a:latin typeface="Arial" pitchFamily="34" charset="0"/>
                          <a:ea typeface="Times New Roman"/>
                          <a:cs typeface="Arial" pitchFamily="34" charset="0"/>
                        </a:rPr>
                        <a:t>When is a currency no longer valid tender </a:t>
                      </a:r>
                    </a:p>
                    <a:p>
                      <a:pPr marL="177800" indent="-177800" algn="l">
                        <a:spcAft>
                          <a:spcPts val="600"/>
                        </a:spcAft>
                        <a:buFontTx/>
                        <a:buBlip>
                          <a:blip r:embed="rId4"/>
                        </a:buBlip>
                      </a:pPr>
                      <a:r>
                        <a:rPr lang="en-US" sz="1400" baseline="0" dirty="0" smtClean="0">
                          <a:solidFill>
                            <a:schemeClr val="tx1"/>
                          </a:solidFill>
                          <a:effectLst/>
                          <a:latin typeface="Arial" pitchFamily="34" charset="0"/>
                          <a:ea typeface="Times New Roman"/>
                          <a:cs typeface="Arial" pitchFamily="34" charset="0"/>
                        </a:rPr>
                        <a:t>How much money can I transfer abroad.</a:t>
                      </a:r>
                    </a:p>
                    <a:p>
                      <a:pPr marL="177800" indent="-177800" algn="l">
                        <a:spcAft>
                          <a:spcPts val="600"/>
                        </a:spcAft>
                        <a:buFontTx/>
                        <a:buBlip>
                          <a:blip r:embed="rId4"/>
                        </a:buBlip>
                      </a:pPr>
                      <a:r>
                        <a:rPr lang="en-US" sz="1400" baseline="0" dirty="0" smtClean="0">
                          <a:solidFill>
                            <a:srgbClr val="FF0000"/>
                          </a:solidFill>
                          <a:effectLst/>
                          <a:latin typeface="Arial" pitchFamily="34" charset="0"/>
                          <a:ea typeface="Times New Roman"/>
                          <a:cs typeface="Arial" pitchFamily="34" charset="0"/>
                        </a:rPr>
                        <a:t>Why use money?</a:t>
                      </a:r>
                      <a:endParaRPr lang="en-GB" sz="14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762840"/>
      </p:ext>
    </p:extLst>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6912768" cy="5693866"/>
          </a:xfrm>
          <a:prstGeom prst="rect">
            <a:avLst/>
          </a:prstGeom>
        </p:spPr>
        <p:txBody>
          <a:bodyPr wrap="square">
            <a:spAutoFit/>
          </a:bodyPr>
          <a:lstStyle/>
          <a:p>
            <a:pPr>
              <a:buClr>
                <a:srgbClr val="00B050"/>
              </a:buClr>
            </a:pPr>
            <a:r>
              <a:rPr lang="en-US" sz="2600" b="1" dirty="0">
                <a:solidFill>
                  <a:srgbClr val="FF0000"/>
                </a:solidFill>
              </a:rPr>
              <a:t>Exam practice</a:t>
            </a:r>
          </a:p>
          <a:p>
            <a:pPr marL="457200" indent="-457200">
              <a:buClr>
                <a:srgbClr val="00B050"/>
              </a:buClr>
              <a:buFont typeface="+mj-lt"/>
              <a:buAutoNum type="arabicPeriod"/>
            </a:pPr>
            <a:r>
              <a:rPr lang="en-US" sz="2600" dirty="0" smtClean="0">
                <a:solidFill>
                  <a:srgbClr val="FF0000"/>
                </a:solidFill>
              </a:rPr>
              <a:t>Suppose </a:t>
            </a:r>
            <a:r>
              <a:rPr lang="en-US" sz="2600" dirty="0">
                <a:solidFill>
                  <a:srgbClr val="FF0000"/>
                </a:solidFill>
              </a:rPr>
              <a:t>the exchange rate between the Australian dollar (AUD) and </a:t>
            </a:r>
            <a:r>
              <a:rPr lang="en-US" sz="2600" dirty="0" smtClean="0">
                <a:solidFill>
                  <a:srgbClr val="FF0000"/>
                </a:solidFill>
              </a:rPr>
              <a:t>the Chinese </a:t>
            </a:r>
            <a:r>
              <a:rPr lang="en-US" sz="2600" dirty="0">
                <a:solidFill>
                  <a:srgbClr val="FF0000"/>
                </a:solidFill>
              </a:rPr>
              <a:t>yuan renminbi (CNY) is </a:t>
            </a:r>
            <a:r>
              <a:rPr lang="en-US" sz="2600" dirty="0" smtClean="0">
                <a:solidFill>
                  <a:srgbClr val="FF0000"/>
                </a:solidFill>
              </a:rPr>
              <a:t>AUD 1 </a:t>
            </a:r>
            <a:r>
              <a:rPr lang="en-US" sz="2600" dirty="0">
                <a:solidFill>
                  <a:srgbClr val="FF0000"/>
                </a:solidFill>
              </a:rPr>
              <a:t>= </a:t>
            </a:r>
            <a:r>
              <a:rPr lang="en-US" sz="2600" dirty="0" smtClean="0">
                <a:solidFill>
                  <a:srgbClr val="FF0000"/>
                </a:solidFill>
              </a:rPr>
              <a:t>CNY 6.5</a:t>
            </a:r>
            <a:r>
              <a:rPr lang="en-US" sz="2600" dirty="0">
                <a:solidFill>
                  <a:srgbClr val="FF0000"/>
                </a:solidFill>
              </a:rPr>
              <a:t>. Calculate the price </a:t>
            </a:r>
            <a:r>
              <a:rPr lang="en-US" sz="2600" dirty="0" smtClean="0">
                <a:solidFill>
                  <a:srgbClr val="FF0000"/>
                </a:solidFill>
              </a:rPr>
              <a:t>for customers </a:t>
            </a:r>
            <a:r>
              <a:rPr lang="en-US" sz="2600" dirty="0">
                <a:solidFill>
                  <a:srgbClr val="FF0000"/>
                </a:solidFill>
              </a:rPr>
              <a:t>in China of buying textbooks priced at </a:t>
            </a:r>
            <a:r>
              <a:rPr lang="en-US" sz="2600" dirty="0" smtClean="0">
                <a:solidFill>
                  <a:srgbClr val="FF0000"/>
                </a:solidFill>
              </a:rPr>
              <a:t>AUD 65 </a:t>
            </a:r>
            <a:r>
              <a:rPr lang="en-US" sz="2600" dirty="0">
                <a:solidFill>
                  <a:srgbClr val="FF0000"/>
                </a:solidFill>
              </a:rPr>
              <a:t>from Australia. </a:t>
            </a:r>
            <a:r>
              <a:rPr lang="en-US" sz="2600" dirty="0" smtClean="0">
                <a:solidFill>
                  <a:srgbClr val="FF0000"/>
                </a:solidFill>
              </a:rPr>
              <a:t>(2</a:t>
            </a:r>
            <a:r>
              <a:rPr lang="en-US" sz="2600" dirty="0">
                <a:solidFill>
                  <a:srgbClr val="FF0000"/>
                </a:solidFill>
              </a:rPr>
              <a:t>)</a:t>
            </a:r>
          </a:p>
          <a:p>
            <a:pPr marL="457200" indent="-457200">
              <a:buClr>
                <a:srgbClr val="00B050"/>
              </a:buClr>
              <a:buFont typeface="+mj-lt"/>
              <a:buAutoNum type="arabicPeriod"/>
            </a:pPr>
            <a:r>
              <a:rPr lang="en-US" sz="2600" dirty="0" smtClean="0">
                <a:solidFill>
                  <a:srgbClr val="FF0000"/>
                </a:solidFill>
              </a:rPr>
              <a:t>Suppose </a:t>
            </a:r>
            <a:r>
              <a:rPr lang="en-US" sz="2600" dirty="0">
                <a:solidFill>
                  <a:srgbClr val="FF0000"/>
                </a:solidFill>
              </a:rPr>
              <a:t>that the exchange rate between the Canadian dollar (CAD) and </a:t>
            </a:r>
            <a:r>
              <a:rPr lang="en-US" sz="2600" dirty="0" smtClean="0">
                <a:solidFill>
                  <a:srgbClr val="FF0000"/>
                </a:solidFill>
              </a:rPr>
              <a:t>the British </a:t>
            </a:r>
            <a:r>
              <a:rPr lang="en-US" sz="2600" dirty="0">
                <a:solidFill>
                  <a:srgbClr val="FF0000"/>
                </a:solidFill>
              </a:rPr>
              <a:t>pound (GBP) is </a:t>
            </a:r>
            <a:r>
              <a:rPr lang="en-US" sz="2600" dirty="0" smtClean="0">
                <a:solidFill>
                  <a:srgbClr val="FF0000"/>
                </a:solidFill>
              </a:rPr>
              <a:t>CAD 1 </a:t>
            </a:r>
            <a:r>
              <a:rPr lang="en-US" sz="2600" dirty="0">
                <a:solidFill>
                  <a:srgbClr val="FF0000"/>
                </a:solidFill>
              </a:rPr>
              <a:t>= </a:t>
            </a:r>
            <a:r>
              <a:rPr lang="en-US" sz="2600" dirty="0" smtClean="0">
                <a:solidFill>
                  <a:srgbClr val="FF0000"/>
                </a:solidFill>
              </a:rPr>
              <a:t>GBP 0.65 </a:t>
            </a:r>
            <a:r>
              <a:rPr lang="en-US" sz="2600" dirty="0">
                <a:solidFill>
                  <a:srgbClr val="FF0000"/>
                </a:solidFill>
              </a:rPr>
              <a:t>and the exchange rate between </a:t>
            </a:r>
            <a:r>
              <a:rPr lang="en-US" sz="2600" dirty="0" smtClean="0">
                <a:solidFill>
                  <a:srgbClr val="FF0000"/>
                </a:solidFill>
              </a:rPr>
              <a:t>the Canadian </a:t>
            </a:r>
            <a:r>
              <a:rPr lang="en-US" sz="2600" dirty="0">
                <a:solidFill>
                  <a:srgbClr val="FF0000"/>
                </a:solidFill>
              </a:rPr>
              <a:t>dollar and the euro </a:t>
            </a:r>
            <a:r>
              <a:rPr lang="en-US" sz="2600" dirty="0" smtClean="0">
                <a:solidFill>
                  <a:srgbClr val="FF0000"/>
                </a:solidFill>
              </a:rPr>
              <a:t>(EUR</a:t>
            </a:r>
            <a:r>
              <a:rPr lang="en-US" sz="2600" dirty="0">
                <a:solidFill>
                  <a:srgbClr val="FF0000"/>
                </a:solidFill>
              </a:rPr>
              <a:t>) is CAD1 = </a:t>
            </a:r>
            <a:r>
              <a:rPr lang="en-US" sz="2600" dirty="0" smtClean="0">
                <a:solidFill>
                  <a:srgbClr val="FF0000"/>
                </a:solidFill>
              </a:rPr>
              <a:t>EUR 0.75</a:t>
            </a:r>
            <a:r>
              <a:rPr lang="en-US" sz="2600" dirty="0">
                <a:solidFill>
                  <a:srgbClr val="FF0000"/>
                </a:solidFill>
              </a:rPr>
              <a:t>. Calculate the </a:t>
            </a:r>
            <a:r>
              <a:rPr lang="en-US" sz="2600" dirty="0" smtClean="0">
                <a:solidFill>
                  <a:srgbClr val="FF0000"/>
                </a:solidFill>
              </a:rPr>
              <a:t>exchange rate </a:t>
            </a:r>
            <a:r>
              <a:rPr lang="en-US" sz="2600" dirty="0">
                <a:solidFill>
                  <a:srgbClr val="FF0000"/>
                </a:solidFill>
              </a:rPr>
              <a:t>of the British pound against the euro. </a:t>
            </a:r>
            <a:r>
              <a:rPr lang="en-US" sz="2600" dirty="0" smtClean="0">
                <a:solidFill>
                  <a:srgbClr val="FF0000"/>
                </a:solidFill>
              </a:rPr>
              <a:t>(2</a:t>
            </a:r>
            <a:r>
              <a:rPr lang="en-US" sz="2600" dirty="0">
                <a:solidFill>
                  <a:srgbClr val="FF0000"/>
                </a:solidFill>
              </a:rPr>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 Exchange Rates</a:t>
            </a:r>
            <a:endParaRPr lang="en-GB" sz="3600" dirty="0"/>
          </a:p>
        </p:txBody>
      </p:sp>
      <p:graphicFrame>
        <p:nvGraphicFramePr>
          <p:cNvPr id="6" name="Table 5"/>
          <p:cNvGraphicFramePr>
            <a:graphicFrameLocks noGrp="1"/>
          </p:cNvGraphicFramePr>
          <p:nvPr>
            <p:extLst>
              <p:ext uri="{D42A27DB-BD31-4B8C-83A1-F6EECF244321}">
                <p14:modId xmlns:p14="http://schemas.microsoft.com/office/powerpoint/2010/main" val="3823454009"/>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Why is everything so expensive abroad</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Why do we not all have one currency</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foreign goods go up and down when nothing changes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When is the best time to change money</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When is a currency no longer valid tender </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How much money can I transfer abroad.</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Why use money?</a:t>
                      </a:r>
                      <a:endParaRPr lang="en-GB" sz="14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2372441"/>
      </p:ext>
    </p:extLst>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51520" y="1052736"/>
            <a:ext cx="8568952" cy="5484578"/>
          </a:xfrm>
          <a:prstGeom prst="rect">
            <a:avLst/>
          </a:prstGeom>
        </p:spPr>
        <p:txBody>
          <a:bodyPr wrap="square">
            <a:spAutoFit/>
          </a:bodyPr>
          <a:lstStyle/>
          <a:p>
            <a:pPr marL="457200" indent="-457200">
              <a:buClr>
                <a:srgbClr val="00B050"/>
              </a:buClr>
              <a:buFont typeface="Wingdings 3" panose="05040102010807070707" pitchFamily="18" charset="2"/>
              <a:buChar char=""/>
            </a:pPr>
            <a:r>
              <a:rPr lang="en-US" sz="2190" dirty="0" smtClean="0"/>
              <a:t>Since </a:t>
            </a:r>
            <a:r>
              <a:rPr lang="en-US" sz="2190" dirty="0"/>
              <a:t>different countries use different forms of money, exchange rates are </a:t>
            </a:r>
            <a:r>
              <a:rPr lang="en-US" sz="2190" dirty="0" smtClean="0"/>
              <a:t>fundamental in </a:t>
            </a:r>
            <a:r>
              <a:rPr lang="en-US" sz="2190" dirty="0"/>
              <a:t>facilitating international trade </a:t>
            </a:r>
            <a:r>
              <a:rPr lang="en-US" sz="2190" dirty="0" smtClean="0"/>
              <a:t>(Chapter </a:t>
            </a:r>
            <a:r>
              <a:rPr lang="en-US" sz="2190" dirty="0"/>
              <a:t>25). In theory, the demand for </a:t>
            </a:r>
            <a:r>
              <a:rPr lang="en-US" sz="2190" dirty="0" smtClean="0"/>
              <a:t>exports of </a:t>
            </a:r>
            <a:r>
              <a:rPr lang="en-US" sz="2190" dirty="0"/>
              <a:t>goods and services increases if exports become cheaper. Likewise, the demand </a:t>
            </a:r>
            <a:r>
              <a:rPr lang="en-US" sz="2190" dirty="0" smtClean="0"/>
              <a:t>for imports </a:t>
            </a:r>
            <a:r>
              <a:rPr lang="en-US" sz="2190" dirty="0"/>
              <a:t>falls if the price of imports becomes more </a:t>
            </a:r>
            <a:r>
              <a:rPr lang="en-US" sz="2190" dirty="0" smtClean="0"/>
              <a:t>expensive</a:t>
            </a:r>
            <a:r>
              <a:rPr lang="en-US" sz="2190" dirty="0"/>
              <a:t>.</a:t>
            </a:r>
          </a:p>
          <a:p>
            <a:pPr marL="457200" indent="-457200">
              <a:buClr>
                <a:srgbClr val="00B050"/>
              </a:buClr>
              <a:buFont typeface="Wingdings 3" panose="05040102010807070707" pitchFamily="18" charset="2"/>
              <a:buChar char=""/>
            </a:pPr>
            <a:r>
              <a:rPr lang="en-US" sz="2190" dirty="0"/>
              <a:t>Consider Table 25.1 as an example. The table shows that the price </a:t>
            </a:r>
            <a:r>
              <a:rPr lang="en-US" sz="2190" dirty="0" smtClean="0"/>
              <a:t>of a </a:t>
            </a:r>
            <a:r>
              <a:rPr lang="en-US" sz="2190" dirty="0"/>
              <a:t>64 GB </a:t>
            </a:r>
            <a:r>
              <a:rPr lang="en-US" sz="2190" dirty="0" smtClean="0"/>
              <a:t>iPad in </a:t>
            </a:r>
            <a:r>
              <a:rPr lang="en-US" sz="2190" dirty="0"/>
              <a:t>Hong Kong is </a:t>
            </a:r>
            <a:r>
              <a:rPr lang="en-US" sz="2190" dirty="0" smtClean="0"/>
              <a:t>HKD 6,000 </a:t>
            </a:r>
            <a:r>
              <a:rPr lang="en-US" sz="2190" dirty="0"/>
              <a:t>(Hong Kong dollars). </a:t>
            </a:r>
            <a:r>
              <a:rPr lang="en-US" sz="2190" dirty="0" smtClean="0"/>
              <a:t>Study </a:t>
            </a:r>
            <a:r>
              <a:rPr lang="en-US" sz="2190" dirty="0"/>
              <a:t>the impact that </a:t>
            </a:r>
            <a:r>
              <a:rPr lang="en-US" sz="2190" dirty="0" smtClean="0"/>
              <a:t>fluctuations in </a:t>
            </a:r>
            <a:r>
              <a:rPr lang="en-US" sz="2190" dirty="0"/>
              <a:t>the exchange rate of the pound sterling haw on the price of the </a:t>
            </a:r>
            <a:r>
              <a:rPr lang="en-US" sz="2190" dirty="0" smtClean="0"/>
              <a:t>iPad </a:t>
            </a:r>
            <a:r>
              <a:rPr lang="en-US" sz="2190" dirty="0"/>
              <a:t>for </a:t>
            </a:r>
            <a:r>
              <a:rPr lang="en-US" sz="2190" dirty="0" smtClean="0"/>
              <a:t>British tourists </a:t>
            </a:r>
            <a:r>
              <a:rPr lang="en-US" sz="2190" dirty="0"/>
              <a:t>in Hong Kong.</a:t>
            </a:r>
          </a:p>
          <a:p>
            <a:pPr marL="457200" indent="-457200">
              <a:buClr>
                <a:srgbClr val="00B050"/>
              </a:buClr>
              <a:buFont typeface="Wingdings 3" panose="05040102010807070707" pitchFamily="18" charset="2"/>
              <a:buChar char=""/>
            </a:pPr>
            <a:r>
              <a:rPr lang="en-US" sz="2190" dirty="0"/>
              <a:t>As the price of the pound sterling increases from $10.5 to $13.5, the price </a:t>
            </a:r>
            <a:r>
              <a:rPr lang="en-US" sz="2190" dirty="0" smtClean="0"/>
              <a:t>of the iPad </a:t>
            </a:r>
            <a:r>
              <a:rPr lang="en-US" sz="2190" dirty="0"/>
              <a:t>falls from £571.43 to £444.44 for the British tourist in Hong Kong. </a:t>
            </a:r>
            <a:r>
              <a:rPr lang="en-US" sz="2190" dirty="0" smtClean="0"/>
              <a:t>This means </a:t>
            </a:r>
            <a:r>
              <a:rPr lang="en-US" sz="2190" dirty="0"/>
              <a:t>that as the </a:t>
            </a:r>
            <a:r>
              <a:rPr lang="en-US" sz="2190" dirty="0" smtClean="0"/>
              <a:t>value </a:t>
            </a:r>
            <a:r>
              <a:rPr lang="en-US" sz="2190" dirty="0"/>
              <a:t>of a country's currency rises, its demand for imports tends </a:t>
            </a:r>
            <a:r>
              <a:rPr lang="en-US" sz="2190" dirty="0" smtClean="0"/>
              <a:t>to increase</a:t>
            </a:r>
            <a:r>
              <a:rPr lang="en-US" sz="2190" dirty="0"/>
              <a:t>. Hong Kong's exports to the UK should therefore increase</a:t>
            </a:r>
            <a:r>
              <a:rPr lang="en-US" sz="2190" dirty="0" smtClean="0"/>
              <a:t>.</a:t>
            </a:r>
            <a:endParaRPr lang="en-US" sz="219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Importance </a:t>
            </a:r>
            <a:r>
              <a:rPr lang="en-US" sz="3600" dirty="0"/>
              <a:t>of </a:t>
            </a:r>
            <a:r>
              <a:rPr lang="en-US" sz="3600" dirty="0" smtClean="0"/>
              <a:t>Exchange Rates</a:t>
            </a:r>
            <a:endParaRPr lang="en-GB" sz="3600" dirty="0"/>
          </a:p>
        </p:txBody>
      </p:sp>
    </p:spTree>
    <p:extLst>
      <p:ext uri="{BB962C8B-B14F-4D97-AF65-F5344CB8AC3E}">
        <p14:creationId xmlns:p14="http://schemas.microsoft.com/office/powerpoint/2010/main" val="1660694123"/>
      </p:ext>
    </p:extLst>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980728"/>
            <a:ext cx="8568952" cy="5663089"/>
          </a:xfrm>
          <a:prstGeom prst="rect">
            <a:avLst/>
          </a:prstGeom>
        </p:spPr>
        <p:txBody>
          <a:bodyPr wrap="square">
            <a:spAutoFit/>
          </a:bodyPr>
          <a:lstStyle/>
          <a:p>
            <a:pPr marL="457200" indent="-457200">
              <a:buClr>
                <a:srgbClr val="00B050"/>
              </a:buClr>
              <a:buFont typeface="Wingdings 3" panose="05040102010807070707" pitchFamily="18" charset="2"/>
              <a:buChar char=""/>
            </a:pPr>
            <a:r>
              <a:rPr lang="en-US" sz="2100" dirty="0" smtClean="0"/>
              <a:t>Looking </a:t>
            </a:r>
            <a:r>
              <a:rPr lang="en-US" sz="2100" dirty="0"/>
              <a:t>at this from the perspective of Hong Kong, the full in its exchange </a:t>
            </a:r>
            <a:r>
              <a:rPr lang="en-US" sz="2100" dirty="0" smtClean="0"/>
              <a:t>rate (from </a:t>
            </a:r>
            <a:r>
              <a:rPr lang="en-US" sz="2100" dirty="0"/>
              <a:t>$10.5 </a:t>
            </a:r>
            <a:r>
              <a:rPr lang="en-US" sz="2100" dirty="0" smtClean="0"/>
              <a:t>= £</a:t>
            </a:r>
            <a:r>
              <a:rPr lang="en-US" sz="2100" dirty="0"/>
              <a:t>1 to $13.5 </a:t>
            </a:r>
            <a:r>
              <a:rPr lang="en-US" sz="2100" dirty="0" smtClean="0"/>
              <a:t>= £</a:t>
            </a:r>
            <a:r>
              <a:rPr lang="en-US" sz="2100" dirty="0"/>
              <a:t>1) means that imports will become more expensive.</a:t>
            </a:r>
          </a:p>
          <a:p>
            <a:pPr marL="457200" indent="-457200">
              <a:buClr>
                <a:srgbClr val="00B050"/>
              </a:buClr>
              <a:buFont typeface="Wingdings 3" panose="05040102010807070707" pitchFamily="18" charset="2"/>
              <a:buChar char=""/>
            </a:pPr>
            <a:r>
              <a:rPr lang="en-US" sz="2100" dirty="0"/>
              <a:t>To illustrate this, suppose that a Hong Kong supermarket imports supplies </a:t>
            </a:r>
            <a:r>
              <a:rPr lang="en-US" sz="2100" dirty="0" smtClean="0"/>
              <a:t>from the </a:t>
            </a:r>
            <a:r>
              <a:rPr lang="en-US" sz="2100" dirty="0"/>
              <a:t>UK. An order valued at £</a:t>
            </a:r>
            <a:r>
              <a:rPr lang="en-US" sz="2100" dirty="0" smtClean="0"/>
              <a:t>50,000 </a:t>
            </a:r>
            <a:r>
              <a:rPr lang="en-US" sz="2100" dirty="0"/>
              <a:t>used to cost the Hong Kong firm $</a:t>
            </a:r>
            <a:r>
              <a:rPr lang="en-US" sz="2100" dirty="0" smtClean="0"/>
              <a:t>525,000 (i.e</a:t>
            </a:r>
            <a:r>
              <a:rPr lang="en-US" sz="2100" dirty="0"/>
              <a:t>. £</a:t>
            </a:r>
            <a:r>
              <a:rPr lang="en-US" sz="2100" dirty="0" smtClean="0"/>
              <a:t>50,000 </a:t>
            </a:r>
            <a:r>
              <a:rPr lang="en-US" sz="2100" dirty="0"/>
              <a:t>x $10.5), but will now cost $</a:t>
            </a:r>
            <a:r>
              <a:rPr lang="en-US" sz="2100" dirty="0" smtClean="0"/>
              <a:t>675,000 </a:t>
            </a:r>
            <a:r>
              <a:rPr lang="en-US" sz="2100" dirty="0"/>
              <a:t>(i.e. £</a:t>
            </a:r>
            <a:r>
              <a:rPr lang="en-US" sz="2100" dirty="0" smtClean="0"/>
              <a:t>5,000 </a:t>
            </a:r>
            <a:r>
              <a:rPr lang="en-US" sz="2100" dirty="0"/>
              <a:t>x $13.5). This </a:t>
            </a:r>
            <a:r>
              <a:rPr lang="en-US" sz="2100" dirty="0" smtClean="0"/>
              <a:t>means that </a:t>
            </a:r>
            <a:r>
              <a:rPr lang="en-US" sz="2100" dirty="0"/>
              <a:t>as the value of a </a:t>
            </a:r>
            <a:r>
              <a:rPr lang="en-US" sz="2100" dirty="0" smtClean="0"/>
              <a:t>country's </a:t>
            </a:r>
            <a:r>
              <a:rPr lang="en-US" sz="2100" dirty="0"/>
              <a:t>currency falls, its demand for </a:t>
            </a:r>
            <a:r>
              <a:rPr lang="en-US" sz="2100" dirty="0" smtClean="0"/>
              <a:t>imports </a:t>
            </a:r>
            <a:r>
              <a:rPr lang="en-US" sz="2100" dirty="0"/>
              <a:t>tends to </a:t>
            </a:r>
            <a:r>
              <a:rPr lang="en-US" sz="2100" dirty="0" smtClean="0"/>
              <a:t>full. The </a:t>
            </a:r>
            <a:r>
              <a:rPr lang="en-US" sz="2100" dirty="0"/>
              <a:t>UK's exports to Hong Kong should therefore </a:t>
            </a:r>
            <a:r>
              <a:rPr lang="en-US" sz="2100" dirty="0" smtClean="0"/>
              <a:t>fall.</a:t>
            </a:r>
          </a:p>
          <a:p>
            <a:pPr marL="457200" indent="-457200">
              <a:buClr>
                <a:srgbClr val="00B050"/>
              </a:buClr>
              <a:buFont typeface="Wingdings 3" panose="05040102010807070707" pitchFamily="18" charset="2"/>
              <a:buChar char=""/>
            </a:pPr>
            <a:endParaRPr lang="en-US" sz="3600" dirty="0"/>
          </a:p>
          <a:p>
            <a:pPr marL="457200" indent="-457200">
              <a:buClr>
                <a:srgbClr val="00B050"/>
              </a:buClr>
              <a:buFont typeface="Wingdings 3" panose="05040102010807070707" pitchFamily="18" charset="2"/>
              <a:buChar char=""/>
            </a:pPr>
            <a:endParaRPr lang="en-US" sz="2100" dirty="0" smtClean="0"/>
          </a:p>
          <a:p>
            <a:pPr marL="457200" indent="-457200">
              <a:buClr>
                <a:srgbClr val="00B050"/>
              </a:buClr>
              <a:buFont typeface="Wingdings 3" panose="05040102010807070707" pitchFamily="18" charset="2"/>
              <a:buChar char=""/>
            </a:pPr>
            <a:endParaRPr lang="en-US" sz="2100" dirty="0"/>
          </a:p>
          <a:p>
            <a:pPr marL="457200" indent="-457200">
              <a:buClr>
                <a:srgbClr val="00B050"/>
              </a:buClr>
              <a:buFont typeface="Wingdings 3" panose="05040102010807070707" pitchFamily="18" charset="2"/>
              <a:buChar char=""/>
            </a:pPr>
            <a:endParaRPr lang="en-US" sz="2100" dirty="0" smtClean="0"/>
          </a:p>
          <a:p>
            <a:pPr marL="457200" indent="-457200">
              <a:buClr>
                <a:srgbClr val="00B050"/>
              </a:buClr>
              <a:buFont typeface="Wingdings 3" panose="05040102010807070707" pitchFamily="18" charset="2"/>
              <a:buChar char=""/>
            </a:pPr>
            <a:endParaRPr lang="en-US" sz="2100" dirty="0"/>
          </a:p>
          <a:p>
            <a:pPr marL="457200" indent="-457200">
              <a:buClr>
                <a:srgbClr val="00B050"/>
              </a:buClr>
              <a:buFont typeface="Wingdings 3" panose="05040102010807070707" pitchFamily="18" charset="2"/>
              <a:buChar char=""/>
            </a:pPr>
            <a:endParaRPr lang="en-US" sz="2100" dirty="0" smtClean="0"/>
          </a:p>
          <a:p>
            <a:pPr>
              <a:buClr>
                <a:srgbClr val="00B050"/>
              </a:buClr>
            </a:pPr>
            <a:endParaRPr lang="en-US" sz="1200" dirty="0" smtClean="0"/>
          </a:p>
          <a:p>
            <a:pPr>
              <a:buClr>
                <a:srgbClr val="00B050"/>
              </a:buClr>
            </a:pPr>
            <a:r>
              <a:rPr lang="en-US" sz="2000" b="1" dirty="0" smtClean="0"/>
              <a:t>Table 25.1</a:t>
            </a:r>
            <a:r>
              <a:rPr lang="en-US" sz="2000" dirty="0" smtClean="0"/>
              <a:t> </a:t>
            </a:r>
            <a:r>
              <a:rPr lang="en-US" sz="2000" dirty="0"/>
              <a:t>The price of </a:t>
            </a:r>
            <a:r>
              <a:rPr lang="en-US" sz="2000" dirty="0" smtClean="0"/>
              <a:t>an iPad at different exchange rates (GBP:HKD</a:t>
            </a:r>
            <a:r>
              <a:rPr lang="en-US" sz="2000" dirty="0"/>
              <a:t>)</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Importance </a:t>
            </a:r>
            <a:r>
              <a:rPr lang="en-US" sz="3600" dirty="0"/>
              <a:t>of </a:t>
            </a:r>
            <a:r>
              <a:rPr lang="en-US" sz="3600" dirty="0" smtClean="0"/>
              <a:t>Exchange Rates</a:t>
            </a:r>
            <a:endParaRPr lang="en-GB" sz="3600" dirty="0"/>
          </a:p>
        </p:txBody>
      </p:sp>
      <p:graphicFrame>
        <p:nvGraphicFramePr>
          <p:cNvPr id="2" name="Table 1"/>
          <p:cNvGraphicFramePr>
            <a:graphicFrameLocks noGrp="1"/>
          </p:cNvGraphicFramePr>
          <p:nvPr>
            <p:extLst>
              <p:ext uri="{D42A27DB-BD31-4B8C-83A1-F6EECF244321}">
                <p14:modId xmlns:p14="http://schemas.microsoft.com/office/powerpoint/2010/main" val="2806905505"/>
              </p:ext>
            </p:extLst>
          </p:nvPr>
        </p:nvGraphicFramePr>
        <p:xfrm>
          <a:off x="276200" y="4077072"/>
          <a:ext cx="8544273" cy="1981200"/>
        </p:xfrm>
        <a:graphic>
          <a:graphicData uri="http://schemas.openxmlformats.org/drawingml/2006/table">
            <a:tbl>
              <a:tblPr firstRow="1" bandRow="1">
                <a:tableStyleId>{5C22544A-7EE6-4342-B048-85BDC9FD1C3A}</a:tableStyleId>
              </a:tblPr>
              <a:tblGrid>
                <a:gridCol w="3719736"/>
                <a:gridCol w="1976446"/>
                <a:gridCol w="2848091"/>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Exchange rates (GBP:HKD)</a:t>
                      </a:r>
                    </a:p>
                  </a:txBody>
                  <a:tcPr/>
                </a:tc>
                <a:tc>
                  <a:txBody>
                    <a:bodyPr/>
                    <a:lstStyle/>
                    <a:p>
                      <a:pPr algn="ctr"/>
                      <a:r>
                        <a:rPr lang="en-GB" sz="2000" dirty="0" smtClean="0">
                          <a:latin typeface="Arial" panose="020B0604020202020204" pitchFamily="34" charset="0"/>
                          <a:cs typeface="Arial" panose="020B0604020202020204" pitchFamily="34" charset="0"/>
                        </a:rPr>
                        <a:t>HKD price</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GBP price</a:t>
                      </a:r>
                      <a:endParaRPr lang="en-GB" sz="2000" dirty="0">
                        <a:latin typeface="Arial" panose="020B0604020202020204" pitchFamily="34" charset="0"/>
                        <a:cs typeface="Arial" panose="020B0604020202020204" pitchFamily="34" charset="0"/>
                      </a:endParaRPr>
                    </a:p>
                  </a:txBody>
                  <a:tcPr/>
                </a:tc>
              </a:tr>
              <a:tr h="370840">
                <a:tc>
                  <a:txBody>
                    <a:bodyPr/>
                    <a:lstStyle/>
                    <a:p>
                      <a:r>
                        <a:rPr lang="en-GB" sz="2000" dirty="0" smtClean="0">
                          <a:latin typeface="Arial" panose="020B0604020202020204" pitchFamily="34" charset="0"/>
                          <a:cs typeface="Arial" panose="020B0604020202020204" pitchFamily="34" charset="0"/>
                        </a:rPr>
                        <a:t>£1 =</a:t>
                      </a:r>
                      <a:r>
                        <a:rPr lang="en-GB" sz="2000" baseline="0" dirty="0" smtClean="0">
                          <a:latin typeface="Arial" panose="020B0604020202020204" pitchFamily="34" charset="0"/>
                          <a:cs typeface="Arial" panose="020B0604020202020204" pitchFamily="34" charset="0"/>
                        </a:rPr>
                        <a:t> $10.5</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$6,000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£571.43</a:t>
                      </a:r>
                      <a:endParaRPr lang="en-GB" sz="2000" dirty="0">
                        <a:latin typeface="Arial" panose="020B0604020202020204" pitchFamily="34" charset="0"/>
                        <a:cs typeface="Arial" panose="020B0604020202020204" pitchFamily="34" charset="0"/>
                      </a:endParaRPr>
                    </a:p>
                  </a:txBody>
                  <a:tcPr/>
                </a:tc>
              </a:tr>
              <a:tr h="370840">
                <a:tc>
                  <a:txBody>
                    <a:bodyPr/>
                    <a:lstStyle/>
                    <a:p>
                      <a:r>
                        <a:rPr lang="en-GB" sz="2000" dirty="0" smtClean="0">
                          <a:latin typeface="Arial" panose="020B0604020202020204" pitchFamily="34" charset="0"/>
                          <a:cs typeface="Arial" panose="020B0604020202020204" pitchFamily="34" charset="0"/>
                        </a:rPr>
                        <a:t>£1 =</a:t>
                      </a:r>
                      <a:r>
                        <a:rPr lang="en-GB" sz="2000" baseline="0" dirty="0" smtClean="0">
                          <a:latin typeface="Arial" panose="020B0604020202020204" pitchFamily="34" charset="0"/>
                          <a:cs typeface="Arial" panose="020B0604020202020204" pitchFamily="34" charset="0"/>
                        </a:rPr>
                        <a:t> $11.5</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$6,000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£521.74</a:t>
                      </a:r>
                      <a:endParaRPr lang="en-GB" sz="2000" dirty="0">
                        <a:latin typeface="Arial" panose="020B0604020202020204" pitchFamily="34" charset="0"/>
                        <a:cs typeface="Arial" panose="020B0604020202020204" pitchFamily="34" charset="0"/>
                      </a:endParaRPr>
                    </a:p>
                  </a:txBody>
                  <a:tcPr/>
                </a:tc>
              </a:tr>
              <a:tr h="370840">
                <a:tc>
                  <a:txBody>
                    <a:bodyPr/>
                    <a:lstStyle/>
                    <a:p>
                      <a:r>
                        <a:rPr lang="en-GB" sz="2000" dirty="0" smtClean="0">
                          <a:latin typeface="Arial" panose="020B0604020202020204" pitchFamily="34" charset="0"/>
                          <a:cs typeface="Arial" panose="020B0604020202020204" pitchFamily="34" charset="0"/>
                        </a:rPr>
                        <a:t>£1 =</a:t>
                      </a:r>
                      <a:r>
                        <a:rPr lang="en-GB" sz="2000" baseline="0" dirty="0" smtClean="0">
                          <a:latin typeface="Arial" panose="020B0604020202020204" pitchFamily="34" charset="0"/>
                          <a:cs typeface="Arial" panose="020B0604020202020204" pitchFamily="34" charset="0"/>
                        </a:rPr>
                        <a:t> $12.5</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$6,000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£480.00</a:t>
                      </a:r>
                      <a:endParaRPr lang="en-GB" sz="2000" dirty="0">
                        <a:latin typeface="Arial" panose="020B0604020202020204" pitchFamily="34" charset="0"/>
                        <a:cs typeface="Arial" panose="020B0604020202020204" pitchFamily="34" charset="0"/>
                      </a:endParaRPr>
                    </a:p>
                  </a:txBody>
                  <a:tcPr/>
                </a:tc>
              </a:tr>
              <a:tr h="370840">
                <a:tc>
                  <a:txBody>
                    <a:bodyPr/>
                    <a:lstStyle/>
                    <a:p>
                      <a:r>
                        <a:rPr lang="en-GB" sz="2000" dirty="0" smtClean="0">
                          <a:latin typeface="Arial" panose="020B0604020202020204" pitchFamily="34" charset="0"/>
                          <a:cs typeface="Arial" panose="020B0604020202020204" pitchFamily="34" charset="0"/>
                        </a:rPr>
                        <a:t>£1 =</a:t>
                      </a:r>
                      <a:r>
                        <a:rPr lang="en-GB" sz="2000" baseline="0" dirty="0" smtClean="0">
                          <a:latin typeface="Arial" panose="020B0604020202020204" pitchFamily="34" charset="0"/>
                          <a:cs typeface="Arial" panose="020B0604020202020204" pitchFamily="34" charset="0"/>
                        </a:rPr>
                        <a:t> $13.5</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$6,000</a:t>
                      </a:r>
                      <a:endParaRPr lang="en-GB" sz="2000" dirty="0">
                        <a:latin typeface="Arial" panose="020B0604020202020204" pitchFamily="34" charset="0"/>
                        <a:cs typeface="Arial" panose="020B0604020202020204" pitchFamily="34" charset="0"/>
                      </a:endParaRPr>
                    </a:p>
                  </a:txBody>
                  <a:tcPr/>
                </a:tc>
                <a:tc>
                  <a:txBody>
                    <a:bodyPr/>
                    <a:lstStyle/>
                    <a:p>
                      <a:pPr algn="ctr"/>
                      <a:r>
                        <a:rPr lang="en-GB" sz="2000" dirty="0" smtClean="0">
                          <a:latin typeface="Arial" panose="020B0604020202020204" pitchFamily="34" charset="0"/>
                          <a:cs typeface="Arial" panose="020B0604020202020204" pitchFamily="34" charset="0"/>
                        </a:rPr>
                        <a:t>£444.44</a:t>
                      </a:r>
                      <a:endParaRPr lang="en-GB" sz="20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009465092"/>
      </p:ext>
    </p:extLst>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716950"/>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2150" dirty="0"/>
              <a:t>However, the demand for some imports is price inelastic because they are not </a:t>
            </a:r>
            <a:r>
              <a:rPr lang="en-US" sz="2150" dirty="0" smtClean="0"/>
              <a:t>readily available </a:t>
            </a:r>
            <a:r>
              <a:rPr lang="en-US" sz="2150" dirty="0"/>
              <a:t>in the domestic economy yet are essential for production (such as oil </a:t>
            </a:r>
            <a:r>
              <a:rPr lang="en-US" sz="2150" dirty="0" smtClean="0"/>
              <a:t>and other </a:t>
            </a:r>
            <a:r>
              <a:rPr lang="en-US" sz="2150" dirty="0"/>
              <a:t>viral raw materials). Therefore, domestic firms have to spend more on </a:t>
            </a:r>
            <a:r>
              <a:rPr lang="en-US" sz="2150" dirty="0" smtClean="0"/>
              <a:t>these important </a:t>
            </a:r>
            <a:r>
              <a:rPr lang="en-US" sz="2150" dirty="0"/>
              <a:t>imports when the exchange rate falls in </a:t>
            </a:r>
            <a:r>
              <a:rPr lang="en-US" sz="2150" dirty="0" smtClean="0"/>
              <a:t>value.</a:t>
            </a:r>
          </a:p>
          <a:p>
            <a:pPr marL="355600" indent="-355600">
              <a:buClr>
                <a:srgbClr val="00B050"/>
              </a:buClr>
              <a:buFont typeface="Wingdings 3" panose="05040102010807070707" pitchFamily="18" charset="2"/>
              <a:buChar char=""/>
            </a:pPr>
            <a:r>
              <a:rPr lang="en-US" sz="2150" dirty="0" smtClean="0"/>
              <a:t>E.g., </a:t>
            </a:r>
            <a:r>
              <a:rPr lang="en-US" sz="2150" dirty="0"/>
              <a:t>if the </a:t>
            </a:r>
            <a:r>
              <a:rPr lang="en-US" sz="2150" dirty="0" smtClean="0"/>
              <a:t>Mexican peso </a:t>
            </a:r>
            <a:r>
              <a:rPr lang="en-US" sz="2150" dirty="0"/>
              <a:t>(MXN) falls against the Canadian dollar (CAD) from 12.5:1 to 14:1, </a:t>
            </a:r>
            <a:r>
              <a:rPr lang="en-US" sz="2150" dirty="0" smtClean="0"/>
              <a:t>then Mexican </a:t>
            </a:r>
            <a:r>
              <a:rPr lang="en-US" sz="2150" dirty="0"/>
              <a:t>firms buying Canadian oil at a price of </a:t>
            </a:r>
            <a:r>
              <a:rPr lang="en-US" sz="2150" dirty="0" smtClean="0"/>
              <a:t>CAD 100 </a:t>
            </a:r>
            <a:r>
              <a:rPr lang="en-US" sz="2150" dirty="0"/>
              <a:t>per barrel pay a </a:t>
            </a:r>
            <a:r>
              <a:rPr lang="en-US" sz="2150" dirty="0" smtClean="0"/>
              <a:t>higher price </a:t>
            </a:r>
            <a:r>
              <a:rPr lang="en-US" sz="2150" dirty="0"/>
              <a:t>of MXN 1400 per barrel instead of the previous price of </a:t>
            </a:r>
            <a:r>
              <a:rPr lang="en-US" sz="2150" dirty="0" smtClean="0"/>
              <a:t>MXN 1250 </a:t>
            </a:r>
            <a:r>
              <a:rPr lang="en-US" sz="2150" dirty="0"/>
              <a:t>per barrel.</a:t>
            </a:r>
          </a:p>
          <a:p>
            <a:pPr marL="355600" indent="-355600">
              <a:buClr>
                <a:srgbClr val="00B050"/>
              </a:buClr>
              <a:buFont typeface="Wingdings 3" panose="05040102010807070707" pitchFamily="18" charset="2"/>
              <a:buChar char=""/>
            </a:pPr>
            <a:r>
              <a:rPr lang="en-US" sz="2150" dirty="0"/>
              <a:t>This means Mexican firms may need to reduce their price by around </a:t>
            </a:r>
            <a:r>
              <a:rPr lang="en-US" sz="2150" dirty="0" smtClean="0"/>
              <a:t>12% to remain </a:t>
            </a:r>
            <a:r>
              <a:rPr lang="en-US" sz="2150" dirty="0"/>
              <a:t>competitive, despite their higher costs of production due to the fall in </a:t>
            </a:r>
            <a:r>
              <a:rPr lang="en-US" sz="2150" dirty="0" smtClean="0"/>
              <a:t>the value </a:t>
            </a:r>
            <a:r>
              <a:rPr lang="en-US" sz="2150" dirty="0"/>
              <a:t>of the Mexican peso.</a:t>
            </a:r>
          </a:p>
          <a:p>
            <a:pPr marL="355600" indent="-355600">
              <a:buClr>
                <a:srgbClr val="00B050"/>
              </a:buClr>
              <a:buFont typeface="Wingdings 3" panose="05040102010807070707" pitchFamily="18" charset="2"/>
              <a:buChar char=""/>
            </a:pPr>
            <a:r>
              <a:rPr lang="en-US" sz="2150" dirty="0"/>
              <a:t>In the same way that changes in the exchange rate can affect the demand </a:t>
            </a:r>
            <a:r>
              <a:rPr lang="en-US" sz="2150" dirty="0" smtClean="0"/>
              <a:t>for exports </a:t>
            </a:r>
            <a:r>
              <a:rPr lang="en-US" sz="2150" dirty="0"/>
              <a:t>and imports, they can also affect the amount of tourism revenue and </a:t>
            </a:r>
            <a:r>
              <a:rPr lang="en-US" sz="2150" dirty="0" smtClean="0"/>
              <a:t>the profitability of businesses</a:t>
            </a:r>
            <a:r>
              <a:rPr lang="en-US" sz="2150" dirty="0"/>
              <a:t>, and can therefore impact upon unemployment </a:t>
            </a:r>
            <a:r>
              <a:rPr lang="en-US" sz="2150" dirty="0" smtClean="0"/>
              <a:t>and economic </a:t>
            </a:r>
            <a:r>
              <a:rPr lang="en-US" sz="2150" dirty="0"/>
              <a:t>growth.</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Importance </a:t>
            </a:r>
            <a:r>
              <a:rPr lang="en-US" sz="3600" dirty="0"/>
              <a:t>of </a:t>
            </a:r>
            <a:r>
              <a:rPr lang="en-US" sz="3600" dirty="0" smtClean="0"/>
              <a:t>Exchange Rates</a:t>
            </a:r>
            <a:endParaRPr lang="en-GB" sz="3600" dirty="0"/>
          </a:p>
        </p:txBody>
      </p:sp>
    </p:spTree>
    <p:extLst>
      <p:ext uri="{BB962C8B-B14F-4D97-AF65-F5344CB8AC3E}">
        <p14:creationId xmlns:p14="http://schemas.microsoft.com/office/powerpoint/2010/main" val="734798540"/>
      </p:ext>
    </p:extLst>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6168008" cy="5632311"/>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2400" dirty="0"/>
              <a:t>There are two broad types of exchange rate system: floating and fixed.</a:t>
            </a:r>
          </a:p>
          <a:p>
            <a:pPr marL="355600" indent="-355600">
              <a:buClr>
                <a:srgbClr val="00B050"/>
              </a:buClr>
              <a:buFont typeface="Wingdings 3" panose="05040102010807070707" pitchFamily="18" charset="2"/>
              <a:buChar char=""/>
            </a:pPr>
            <a:r>
              <a:rPr lang="en-US" sz="2400" dirty="0"/>
              <a:t>In the </a:t>
            </a:r>
            <a:r>
              <a:rPr lang="en-US" sz="2400" b="1" dirty="0">
                <a:solidFill>
                  <a:srgbClr val="FF0000"/>
                </a:solidFill>
              </a:rPr>
              <a:t>floating exchange rate </a:t>
            </a:r>
            <a:r>
              <a:rPr lang="en-US" sz="2400" b="1" dirty="0" smtClean="0">
                <a:solidFill>
                  <a:srgbClr val="FF0000"/>
                </a:solidFill>
              </a:rPr>
              <a:t>system</a:t>
            </a:r>
            <a:r>
              <a:rPr lang="en-US" sz="2400" dirty="0"/>
              <a:t>, the value </a:t>
            </a:r>
            <a:r>
              <a:rPr lang="en-US" sz="2400" dirty="0" smtClean="0"/>
              <a:t>of a </a:t>
            </a:r>
            <a:r>
              <a:rPr lang="en-US" sz="2400" dirty="0"/>
              <a:t>currency is </a:t>
            </a:r>
            <a:r>
              <a:rPr lang="en-US" sz="2400" dirty="0" smtClean="0"/>
              <a:t>determined by </a:t>
            </a:r>
            <a:r>
              <a:rPr lang="en-US" sz="2400" dirty="0"/>
              <a:t>the market forces of demand for the currency and supply of the currency. </a:t>
            </a:r>
            <a:r>
              <a:rPr lang="en-US" sz="2400" dirty="0" smtClean="0"/>
              <a:t>E.g., </a:t>
            </a:r>
            <a:r>
              <a:rPr lang="en-US" sz="2400" dirty="0"/>
              <a:t>overseas tourists buy (demand) the foreign currency by selling </a:t>
            </a:r>
            <a:r>
              <a:rPr lang="en-US" sz="2400" dirty="0" smtClean="0"/>
              <a:t>their domestic </a:t>
            </a:r>
            <a:r>
              <a:rPr lang="en-US" sz="2400" dirty="0"/>
              <a:t>currency. </a:t>
            </a:r>
            <a:endParaRPr lang="en-US" sz="2400" dirty="0" smtClean="0"/>
          </a:p>
          <a:p>
            <a:pPr marL="355600" indent="-355600">
              <a:buClr>
                <a:srgbClr val="00B050"/>
              </a:buClr>
              <a:buFont typeface="Wingdings 3" panose="05040102010807070707" pitchFamily="18" charset="2"/>
              <a:buChar char=""/>
            </a:pPr>
            <a:r>
              <a:rPr lang="en-US" sz="2400" dirty="0" smtClean="0"/>
              <a:t>Countries </a:t>
            </a:r>
            <a:r>
              <a:rPr lang="en-US" sz="2400" dirty="0"/>
              <a:t>that adopt this system allow the value of their </a:t>
            </a:r>
            <a:r>
              <a:rPr lang="en-US" sz="2400" dirty="0" smtClean="0"/>
              <a:t>currency to </a:t>
            </a:r>
            <a:r>
              <a:rPr lang="en-US" sz="2400" dirty="0"/>
              <a:t>be determined by the market. Examples are Belgium, Chile, Luxembourg, </a:t>
            </a:r>
            <a:r>
              <a:rPr lang="en-US" sz="2400" dirty="0" smtClean="0"/>
              <a:t>Spain, Japan</a:t>
            </a:r>
            <a:r>
              <a:rPr lang="en-US" sz="2400" dirty="0"/>
              <a:t>, New Zealand, Sweden and the United Kingdom</a:t>
            </a:r>
            <a:r>
              <a:rPr lang="en-US" sz="2400" dirty="0" smtClean="0"/>
              <a:t>.</a:t>
            </a:r>
            <a:endParaRPr lang="en-US" sz="240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Floating Exchange Rates Systems</a:t>
            </a:r>
            <a:endParaRPr lang="en-GB" sz="3600" dirty="0"/>
          </a:p>
        </p:txBody>
      </p:sp>
    </p:spTree>
    <p:extLst>
      <p:ext uri="{BB962C8B-B14F-4D97-AF65-F5344CB8AC3E}">
        <p14:creationId xmlns:p14="http://schemas.microsoft.com/office/powerpoint/2010/main" val="3721302779"/>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Syllabus Weightings</a:t>
            </a:r>
            <a:endParaRPr lang="en-GB" sz="4000" dirty="0"/>
          </a:p>
        </p:txBody>
      </p:sp>
      <p:sp>
        <p:nvSpPr>
          <p:cNvPr id="3" name="Rectangle 2"/>
          <p:cNvSpPr/>
          <p:nvPr/>
        </p:nvSpPr>
        <p:spPr>
          <a:xfrm>
            <a:off x="251520" y="1052736"/>
            <a:ext cx="8568952" cy="5632311"/>
          </a:xfrm>
          <a:prstGeom prst="rect">
            <a:avLst/>
          </a:prstGeom>
        </p:spPr>
        <p:txBody>
          <a:bodyPr wrap="square">
            <a:spAutoFit/>
          </a:bodyPr>
          <a:lstStyle/>
          <a:p>
            <a:pPr marL="406400" indent="-406400">
              <a:buClr>
                <a:srgbClr val="00B050"/>
              </a:buClr>
              <a:buFont typeface="Wingdings 3" panose="05040102010807070707" pitchFamily="18" charset="2"/>
              <a:buChar char=""/>
            </a:pPr>
            <a:r>
              <a:rPr lang="en-US" sz="2400" dirty="0"/>
              <a:t>The weightings given to the assessment objectives are:</a:t>
            </a:r>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285750" indent="-285750">
              <a:buClr>
                <a:srgbClr val="00B050"/>
              </a:buClr>
              <a:buFont typeface="Wingdings 3" panose="05040102010807070707" pitchFamily="18" charset="2"/>
              <a:buChar char=""/>
            </a:pPr>
            <a:endParaRPr lang="en-US" sz="2000" dirty="0" smtClean="0"/>
          </a:p>
          <a:p>
            <a:pPr marL="285750" indent="-285750">
              <a:buClr>
                <a:srgbClr val="00B050"/>
              </a:buClr>
              <a:buFont typeface="Wingdings 3" panose="05040102010807070707" pitchFamily="18" charset="2"/>
              <a:buChar char=""/>
            </a:pPr>
            <a:endParaRPr lang="en-US" sz="2000" dirty="0"/>
          </a:p>
          <a:p>
            <a:pPr marL="406400" indent="-406400">
              <a:buClr>
                <a:srgbClr val="00B050"/>
              </a:buClr>
              <a:buFont typeface="Wingdings 3" panose="05040102010807070707" pitchFamily="18" charset="2"/>
              <a:buChar char=""/>
            </a:pPr>
            <a:r>
              <a:rPr lang="en-US" sz="2400" dirty="0"/>
              <a:t>The assessment objectives are weighted to give an indication of their relative importance. The weightings are not intended to provide a precise statement of the number of marks allocated to particular assessment objectives. </a:t>
            </a:r>
            <a:endParaRPr lang="en-US" sz="2000" dirty="0"/>
          </a:p>
        </p:txBody>
      </p:sp>
      <p:graphicFrame>
        <p:nvGraphicFramePr>
          <p:cNvPr id="2" name="Table 1"/>
          <p:cNvGraphicFramePr>
            <a:graphicFrameLocks noGrp="1"/>
          </p:cNvGraphicFramePr>
          <p:nvPr>
            <p:extLst/>
          </p:nvPr>
        </p:nvGraphicFramePr>
        <p:xfrm>
          <a:off x="251520" y="1700808"/>
          <a:ext cx="8557780" cy="3291840"/>
        </p:xfrm>
        <a:graphic>
          <a:graphicData uri="http://schemas.openxmlformats.org/drawingml/2006/table">
            <a:tbl>
              <a:tblPr firstRow="1" bandRow="1">
                <a:tableStyleId>{5C22544A-7EE6-4342-B048-85BDC9FD1C3A}</a:tableStyleId>
              </a:tblPr>
              <a:tblGrid>
                <a:gridCol w="2797141"/>
                <a:gridCol w="2016224"/>
                <a:gridCol w="1872208"/>
                <a:gridCol w="1872207"/>
              </a:tblGrid>
              <a:tr h="370840">
                <a:tc>
                  <a:txBody>
                    <a:bodyPr/>
                    <a:lstStyle/>
                    <a:p>
                      <a:r>
                        <a:rPr lang="en-GB" sz="2400" dirty="0" smtClean="0">
                          <a:latin typeface="Arial" panose="020B0604020202020204" pitchFamily="34" charset="0"/>
                          <a:cs typeface="Arial" panose="020B0604020202020204" pitchFamily="34" charset="0"/>
                        </a:rPr>
                        <a:t>Assessment Objectives</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Paper 1 (%)</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Paper 1 (%)</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Overall1 (%)</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b="1" dirty="0" smtClean="0">
                          <a:latin typeface="Arial" panose="020B0604020202020204" pitchFamily="34" charset="0"/>
                          <a:cs typeface="Arial" panose="020B0604020202020204" pitchFamily="34" charset="0"/>
                        </a:rPr>
                        <a:t>AO1</a:t>
                      </a:r>
                      <a:r>
                        <a:rPr lang="en-GB" sz="2400" dirty="0" smtClean="0">
                          <a:latin typeface="Arial" panose="020B0604020202020204" pitchFamily="34" charset="0"/>
                          <a:cs typeface="Arial" panose="020B0604020202020204" pitchFamily="34" charset="0"/>
                        </a:rPr>
                        <a:t>: Knowledge with understanding</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45 ± 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20 ± 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28 ± 5</a:t>
                      </a:r>
                      <a:endParaRPr lang="en-GB" sz="2400" dirty="0">
                        <a:latin typeface="Arial" panose="020B0604020202020204" pitchFamily="34" charset="0"/>
                        <a:cs typeface="Arial" panose="020B0604020202020204" pitchFamily="34" charset="0"/>
                      </a:endParaRPr>
                    </a:p>
                  </a:txBody>
                  <a:tcPr/>
                </a:tc>
              </a:tr>
              <a:tr h="370840">
                <a:tc>
                  <a:txBody>
                    <a:bodyPr/>
                    <a:lstStyle/>
                    <a:p>
                      <a:r>
                        <a:rPr lang="en-GB" sz="2400" b="1" dirty="0" smtClean="0">
                          <a:latin typeface="Arial" panose="020B0604020202020204" pitchFamily="34" charset="0"/>
                          <a:cs typeface="Arial" panose="020B0604020202020204" pitchFamily="34" charset="0"/>
                        </a:rPr>
                        <a:t>AO2</a:t>
                      </a:r>
                      <a:r>
                        <a:rPr lang="en-GB" sz="2400" dirty="0" smtClean="0">
                          <a:latin typeface="Arial" panose="020B0604020202020204" pitchFamily="34" charset="0"/>
                          <a:cs typeface="Arial" panose="020B0604020202020204" pitchFamily="34" charset="0"/>
                        </a:rPr>
                        <a:t>: Analysis</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55 ± 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35 ± 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41 ± 5</a:t>
                      </a:r>
                      <a:endParaRPr lang="en-GB" sz="2400" dirty="0">
                        <a:latin typeface="Arial" panose="020B0604020202020204" pitchFamily="34" charset="0"/>
                        <a:cs typeface="Arial" panose="020B0604020202020204" pitchFamily="34" charset="0"/>
                      </a:endParaRPr>
                    </a:p>
                  </a:txBody>
                  <a:tcPr/>
                </a:tc>
              </a:tr>
              <a:tr h="0">
                <a:tc>
                  <a:txBody>
                    <a:bodyPr/>
                    <a:lstStyle/>
                    <a:p>
                      <a:r>
                        <a:rPr lang="en-US" sz="2400" b="1" dirty="0" smtClean="0">
                          <a:latin typeface="Arial" panose="020B0604020202020204" pitchFamily="34" charset="0"/>
                          <a:cs typeface="Arial" panose="020B0604020202020204" pitchFamily="34" charset="0"/>
                        </a:rPr>
                        <a:t>AO3</a:t>
                      </a:r>
                      <a:r>
                        <a:rPr lang="en-US" sz="2400" dirty="0" smtClean="0">
                          <a:latin typeface="Arial" panose="020B0604020202020204" pitchFamily="34" charset="0"/>
                          <a:cs typeface="Arial" panose="020B0604020202020204" pitchFamily="34" charset="0"/>
                        </a:rPr>
                        <a:t>: Critical evaluation and decision-making</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0</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45 ± 5</a:t>
                      </a:r>
                      <a:endParaRPr lang="en-GB" sz="2400" dirty="0">
                        <a:latin typeface="Arial" panose="020B0604020202020204" pitchFamily="34" charset="0"/>
                        <a:cs typeface="Arial" panose="020B0604020202020204" pitchFamily="34" charset="0"/>
                      </a:endParaRPr>
                    </a:p>
                  </a:txBody>
                  <a:tcPr/>
                </a:tc>
                <a:tc>
                  <a:txBody>
                    <a:bodyPr/>
                    <a:lstStyle/>
                    <a:p>
                      <a:pPr algn="ctr"/>
                      <a:r>
                        <a:rPr lang="en-GB" sz="2400" dirty="0" smtClean="0">
                          <a:latin typeface="Arial" panose="020B0604020202020204" pitchFamily="34" charset="0"/>
                          <a:cs typeface="Arial" panose="020B0604020202020204" pitchFamily="34" charset="0"/>
                        </a:rPr>
                        <a:t>31 ± 4</a:t>
                      </a:r>
                      <a:endParaRPr lang="en-GB" sz="240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727932998"/>
      </p:ext>
    </p:extLst>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749266"/>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2080" dirty="0" smtClean="0"/>
              <a:t>If </a:t>
            </a:r>
            <a:r>
              <a:rPr lang="en-US" sz="2080" dirty="0"/>
              <a:t>banks in New Zealand offer investors higher interest rates than those in the </a:t>
            </a:r>
            <a:r>
              <a:rPr lang="en-US" sz="2080" dirty="0" smtClean="0"/>
              <a:t>UK, this </a:t>
            </a:r>
            <a:r>
              <a:rPr lang="en-US" sz="2080" dirty="0"/>
              <a:t>can cause investors to take advantage by buying the NZD. This will increase </a:t>
            </a:r>
            <a:r>
              <a:rPr lang="en-US" sz="2080" dirty="0" smtClean="0"/>
              <a:t>the demand </a:t>
            </a:r>
            <a:r>
              <a:rPr lang="en-US" sz="2080" dirty="0"/>
              <a:t>for the NZD, thus shifting its demand from </a:t>
            </a:r>
            <a:r>
              <a:rPr lang="en-US" sz="2080" i="1" dirty="0"/>
              <a:t>D</a:t>
            </a:r>
            <a:r>
              <a:rPr lang="en-US" sz="2080" baseline="-25000" dirty="0"/>
              <a:t>1</a:t>
            </a:r>
            <a:r>
              <a:rPr lang="en-US" sz="2080" dirty="0"/>
              <a:t> to </a:t>
            </a:r>
            <a:r>
              <a:rPr lang="en-US" sz="2080" i="1" dirty="0" smtClean="0"/>
              <a:t>D</a:t>
            </a:r>
            <a:r>
              <a:rPr lang="en-US" sz="2080" baseline="-25000" dirty="0" smtClean="0"/>
              <a:t>2</a:t>
            </a:r>
            <a:r>
              <a:rPr lang="en-US" sz="2080" dirty="0" smtClean="0"/>
              <a:t> </a:t>
            </a:r>
            <a:r>
              <a:rPr lang="en-US" sz="2080" dirty="0"/>
              <a:t>in Figure 25.1. </a:t>
            </a:r>
            <a:r>
              <a:rPr lang="en-US" sz="2080" dirty="0" smtClean="0"/>
              <a:t>This raises </a:t>
            </a:r>
            <a:r>
              <a:rPr lang="en-US" sz="2080" dirty="0"/>
              <a:t>the price (or exchange rate) of the NZD from £0.55 to £0.65. </a:t>
            </a:r>
            <a:endParaRPr lang="en-US" sz="2080" dirty="0" smtClean="0"/>
          </a:p>
          <a:p>
            <a:pPr marL="355600" indent="-355600">
              <a:buClr>
                <a:srgbClr val="00B050"/>
              </a:buClr>
              <a:buFont typeface="Wingdings 3" panose="05040102010807070707" pitchFamily="18" charset="2"/>
              <a:buChar char=""/>
            </a:pPr>
            <a:r>
              <a:rPr lang="en-US" sz="2080" dirty="0" smtClean="0"/>
              <a:t>By contrast</a:t>
            </a:r>
            <a:r>
              <a:rPr lang="en-US" sz="2080" dirty="0"/>
              <a:t>, </a:t>
            </a:r>
            <a:r>
              <a:rPr lang="en-US" sz="2080" dirty="0" smtClean="0"/>
              <a:t>a fall </a:t>
            </a:r>
            <a:r>
              <a:rPr lang="en-US" sz="2080" dirty="0"/>
              <a:t>in interest rates is likely to drive investors </a:t>
            </a:r>
            <a:r>
              <a:rPr lang="en-US" sz="2080" dirty="0" smtClean="0"/>
              <a:t>away </a:t>
            </a:r>
            <a:r>
              <a:rPr lang="en-US" sz="2080" dirty="0"/>
              <a:t>as they search for investments </a:t>
            </a:r>
            <a:r>
              <a:rPr lang="en-US" sz="2080" dirty="0" smtClean="0"/>
              <a:t>that </a:t>
            </a:r>
            <a:br>
              <a:rPr lang="en-US" sz="2080" dirty="0" smtClean="0"/>
            </a:br>
            <a:r>
              <a:rPr lang="en-US" sz="2080" dirty="0" smtClean="0"/>
              <a:t>generate </a:t>
            </a:r>
            <a:r>
              <a:rPr lang="en-US" sz="2080" dirty="0"/>
              <a:t>a better financial return</a:t>
            </a:r>
            <a:r>
              <a:rPr lang="en-US" sz="2080" dirty="0" smtClean="0"/>
              <a:t>.</a:t>
            </a:r>
          </a:p>
          <a:p>
            <a:pPr marL="355600" indent="-355600">
              <a:buClr>
                <a:srgbClr val="00B050"/>
              </a:buClr>
              <a:buFont typeface="Wingdings 3" panose="05040102010807070707" pitchFamily="18" charset="2"/>
              <a:buChar char=""/>
            </a:pPr>
            <a:endParaRPr lang="en-US" sz="2080" dirty="0" smtClean="0"/>
          </a:p>
          <a:p>
            <a:pPr marL="355600" indent="-355600">
              <a:buClr>
                <a:srgbClr val="00B050"/>
              </a:buClr>
              <a:buFont typeface="Wingdings 3" panose="05040102010807070707" pitchFamily="18" charset="2"/>
              <a:buChar char=""/>
            </a:pPr>
            <a:endParaRPr lang="en-US" sz="2080" dirty="0" smtClean="0"/>
          </a:p>
          <a:p>
            <a:pPr marL="355600" indent="-355600">
              <a:buClr>
                <a:srgbClr val="00B050"/>
              </a:buClr>
              <a:buFont typeface="Wingdings 3" panose="05040102010807070707" pitchFamily="18" charset="2"/>
              <a:buChar char=""/>
            </a:pPr>
            <a:endParaRPr lang="en-US" sz="2080" dirty="0"/>
          </a:p>
          <a:p>
            <a:pPr marL="355600" indent="-355600">
              <a:buClr>
                <a:srgbClr val="00B050"/>
              </a:buClr>
              <a:buFont typeface="Wingdings 3" panose="05040102010807070707" pitchFamily="18" charset="2"/>
              <a:buChar char=""/>
            </a:pPr>
            <a:endParaRPr lang="en-US" sz="2080" dirty="0" smtClean="0"/>
          </a:p>
          <a:p>
            <a:pPr marL="355600" indent="-355600">
              <a:buClr>
                <a:srgbClr val="00B050"/>
              </a:buClr>
              <a:buFont typeface="Wingdings 3" panose="05040102010807070707" pitchFamily="18" charset="2"/>
              <a:buChar char=""/>
            </a:pPr>
            <a:endParaRPr lang="en-US" sz="2080" dirty="0" smtClean="0"/>
          </a:p>
          <a:p>
            <a:pPr marL="355600" indent="-355600">
              <a:buClr>
                <a:srgbClr val="00B050"/>
              </a:buClr>
              <a:buFont typeface="Wingdings 3" panose="05040102010807070707" pitchFamily="18" charset="2"/>
              <a:buChar char=""/>
            </a:pPr>
            <a:endParaRPr lang="en-US" sz="1400" dirty="0" smtClean="0"/>
          </a:p>
          <a:p>
            <a:pPr marL="355600" indent="-355600">
              <a:buClr>
                <a:srgbClr val="00B050"/>
              </a:buClr>
              <a:buFont typeface="Wingdings 3" panose="05040102010807070707" pitchFamily="18" charset="2"/>
              <a:buChar char=""/>
            </a:pPr>
            <a:r>
              <a:rPr lang="en-US" sz="2080" dirty="0" smtClean="0"/>
              <a:t>In </a:t>
            </a:r>
            <a:r>
              <a:rPr lang="en-US" sz="2080" dirty="0"/>
              <a:t>a floating exchange rate system, there is an </a:t>
            </a:r>
            <a:r>
              <a:rPr lang="en-US" sz="2080" b="1" dirty="0">
                <a:solidFill>
                  <a:srgbClr val="FF0000"/>
                </a:solidFill>
              </a:rPr>
              <a:t>appreciation</a:t>
            </a:r>
            <a:r>
              <a:rPr lang="en-US" sz="2080" dirty="0"/>
              <a:t> in the </a:t>
            </a:r>
            <a:r>
              <a:rPr lang="en-US" sz="2080" dirty="0" smtClean="0"/>
              <a:t>exchange rate </a:t>
            </a:r>
            <a:r>
              <a:rPr lang="en-US" sz="2080" dirty="0"/>
              <a:t>if the exchange rate is rising against other </a:t>
            </a:r>
            <a:r>
              <a:rPr lang="en-US" sz="2080" dirty="0" smtClean="0"/>
              <a:t>currencies</a:t>
            </a:r>
            <a:r>
              <a:rPr lang="en-US" sz="2080" dirty="0"/>
              <a:t>. By </a:t>
            </a:r>
            <a:r>
              <a:rPr lang="en-US" sz="2080" dirty="0" smtClean="0"/>
              <a:t>contrast</a:t>
            </a:r>
            <a:r>
              <a:rPr lang="en-US" sz="2080" dirty="0"/>
              <a:t>, there is </a:t>
            </a:r>
            <a:r>
              <a:rPr lang="en-US" sz="2080" dirty="0" smtClean="0"/>
              <a:t>a </a:t>
            </a:r>
            <a:r>
              <a:rPr lang="en-US" sz="2080" b="1" dirty="0" smtClean="0">
                <a:solidFill>
                  <a:srgbClr val="FF0000"/>
                </a:solidFill>
              </a:rPr>
              <a:t>depreciation</a:t>
            </a:r>
            <a:r>
              <a:rPr lang="en-US" sz="2080" dirty="0" smtClean="0"/>
              <a:t> </a:t>
            </a:r>
            <a:r>
              <a:rPr lang="en-US" sz="2080" dirty="0"/>
              <a:t>of the exchange rate </a:t>
            </a:r>
            <a:r>
              <a:rPr lang="en-US" sz="2080" dirty="0" smtClean="0"/>
              <a:t>if its </a:t>
            </a:r>
            <a:r>
              <a:rPr lang="en-US" sz="2080" dirty="0"/>
              <a:t>value falls against other currencies.</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Floating Exchange Rates Systems</a:t>
            </a:r>
            <a:endParaRPr lang="en-GB" sz="3600" dirty="0"/>
          </a:p>
        </p:txBody>
      </p:sp>
      <p:pic>
        <p:nvPicPr>
          <p:cNvPr id="2" name="Picture 1"/>
          <p:cNvPicPr>
            <a:picLocks noChangeAspect="1"/>
          </p:cNvPicPr>
          <p:nvPr/>
        </p:nvPicPr>
        <p:blipFill rotWithShape="1">
          <a:blip r:embed="rId3"/>
          <a:srcRect l="25822" t="45628" r="38205" b="17951"/>
          <a:stretch/>
        </p:blipFill>
        <p:spPr>
          <a:xfrm>
            <a:off x="4772456" y="3068960"/>
            <a:ext cx="4048017" cy="2304256"/>
          </a:xfrm>
          <a:prstGeom prst="rect">
            <a:avLst/>
          </a:prstGeom>
        </p:spPr>
      </p:pic>
      <p:sp>
        <p:nvSpPr>
          <p:cNvPr id="3" name="Rectangle 2"/>
          <p:cNvSpPr/>
          <p:nvPr/>
        </p:nvSpPr>
        <p:spPr>
          <a:xfrm>
            <a:off x="251520" y="4013130"/>
            <a:ext cx="4527201" cy="707886"/>
          </a:xfrm>
          <a:prstGeom prst="rect">
            <a:avLst/>
          </a:prstGeom>
        </p:spPr>
        <p:txBody>
          <a:bodyPr wrap="none">
            <a:spAutoFit/>
          </a:bodyPr>
          <a:lstStyle/>
          <a:p>
            <a:r>
              <a:rPr lang="en-GB" sz="2000" b="1" dirty="0">
                <a:latin typeface="Arial" panose="020B0604020202020204" pitchFamily="34" charset="0"/>
                <a:cs typeface="Arial" panose="020B0604020202020204" pitchFamily="34" charset="0"/>
              </a:rPr>
              <a:t>Figure 25.1 </a:t>
            </a:r>
            <a:r>
              <a:rPr lang="en-GB" sz="2000" dirty="0" smtClean="0">
                <a:latin typeface="Arial" panose="020B0604020202020204" pitchFamily="34" charset="0"/>
                <a:cs typeface="Arial" panose="020B0604020202020204" pitchFamily="34" charset="0"/>
              </a:rPr>
              <a:t>Changes in interest rates </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rPr>
              <a:t>and the impact on exchange rates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1651303"/>
      </p:ext>
    </p:extLst>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269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647700"/>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1900" dirty="0"/>
              <a:t>Under the </a:t>
            </a:r>
            <a:r>
              <a:rPr lang="en-US" sz="1900" b="1" dirty="0">
                <a:solidFill>
                  <a:srgbClr val="FF0000"/>
                </a:solidFill>
              </a:rPr>
              <a:t>fixed exchange rate system</a:t>
            </a:r>
            <a:r>
              <a:rPr lang="en-US" sz="1900" dirty="0"/>
              <a:t>, the government intervenes in </a:t>
            </a:r>
            <a:r>
              <a:rPr lang="en-US" sz="1900" b="1" dirty="0" smtClean="0">
                <a:solidFill>
                  <a:srgbClr val="FF0000"/>
                </a:solidFill>
              </a:rPr>
              <a:t>foreign exchange </a:t>
            </a:r>
            <a:r>
              <a:rPr lang="en-US" sz="1900" b="1" dirty="0">
                <a:solidFill>
                  <a:srgbClr val="FF0000"/>
                </a:solidFill>
              </a:rPr>
              <a:t>markets </a:t>
            </a:r>
            <a:r>
              <a:rPr lang="en-US" sz="1900" dirty="0"/>
              <a:t>to maintain its exchange rate at a predetermined level. </a:t>
            </a:r>
            <a:r>
              <a:rPr lang="en-US" sz="1900" dirty="0" smtClean="0"/>
              <a:t>E.g., </a:t>
            </a:r>
            <a:r>
              <a:rPr lang="en-US" sz="1900" dirty="0"/>
              <a:t>the Hong Kong dollar has been pegged (fixed ) against the US </a:t>
            </a:r>
            <a:r>
              <a:rPr lang="en-US" sz="1900" dirty="0" smtClean="0"/>
              <a:t>dollar since </a:t>
            </a:r>
            <a:r>
              <a:rPr lang="en-US" sz="1900" dirty="0"/>
              <a:t>1972. Since 1983 the HKD has been pegged to both the USD (at a rate </a:t>
            </a:r>
            <a:r>
              <a:rPr lang="en-US" sz="1900" dirty="0" smtClean="0"/>
              <a:t>of HKD 7.8 </a:t>
            </a:r>
            <a:r>
              <a:rPr lang="en-US" sz="1900" dirty="0"/>
              <a:t>= </a:t>
            </a:r>
            <a:r>
              <a:rPr lang="en-US" sz="1900" dirty="0" smtClean="0"/>
              <a:t>USD 1</a:t>
            </a:r>
            <a:r>
              <a:rPr lang="en-US" sz="1900" dirty="0"/>
              <a:t>) and the </a:t>
            </a:r>
            <a:r>
              <a:rPr lang="en-US" sz="1900" dirty="0" err="1" smtClean="0"/>
              <a:t>Macanes</a:t>
            </a:r>
            <a:r>
              <a:rPr lang="en-US" sz="1900" dirty="0" smtClean="0"/>
              <a:t> </a:t>
            </a:r>
            <a:r>
              <a:rPr lang="en-US" sz="1900" dirty="0" err="1" smtClean="0"/>
              <a:t>Pataca</a:t>
            </a:r>
            <a:r>
              <a:rPr lang="en-US" sz="1900" dirty="0" smtClean="0"/>
              <a:t> </a:t>
            </a:r>
            <a:r>
              <a:rPr lang="en-US" sz="1900" dirty="0"/>
              <a:t>(</a:t>
            </a:r>
            <a:r>
              <a:rPr lang="en-US" sz="1900" dirty="0" smtClean="0"/>
              <a:t>at a </a:t>
            </a:r>
            <a:r>
              <a:rPr lang="en-US" sz="1900" dirty="0"/>
              <a:t>rate of </a:t>
            </a:r>
            <a:r>
              <a:rPr lang="en-US" sz="1900" dirty="0" smtClean="0"/>
              <a:t>HKD 1 = MOP 1.03</a:t>
            </a:r>
            <a:r>
              <a:rPr lang="en-US" sz="1900" dirty="0"/>
              <a:t>).</a:t>
            </a:r>
          </a:p>
          <a:p>
            <a:pPr marL="355600" indent="-355600">
              <a:buClr>
                <a:srgbClr val="00B050"/>
              </a:buClr>
              <a:buFont typeface="Wingdings 3" panose="05040102010807070707" pitchFamily="18" charset="2"/>
              <a:buChar char=""/>
            </a:pPr>
            <a:r>
              <a:rPr lang="en-US" sz="1900" dirty="0"/>
              <a:t>The main advantage of fixing exchange rates is that it reduces uncertainties </a:t>
            </a:r>
            <a:r>
              <a:rPr lang="en-US" sz="1900" dirty="0" smtClean="0"/>
              <a:t>for international </a:t>
            </a:r>
            <a:r>
              <a:rPr lang="en-US" sz="1900" dirty="0"/>
              <a:t>trade. This allows firms, both foreign and domestic, to be certain </a:t>
            </a:r>
            <a:r>
              <a:rPr lang="en-US" sz="1900" dirty="0" smtClean="0"/>
              <a:t>about future </a:t>
            </a:r>
            <a:r>
              <a:rPr lang="en-US" sz="1900" dirty="0"/>
              <a:t>costs </a:t>
            </a:r>
            <a:r>
              <a:rPr lang="en-US" sz="1900" dirty="0" smtClean="0"/>
              <a:t/>
            </a:r>
            <a:br>
              <a:rPr lang="en-US" sz="1900" dirty="0" smtClean="0"/>
            </a:br>
            <a:r>
              <a:rPr lang="en-US" sz="1900" dirty="0" smtClean="0"/>
              <a:t>and </a:t>
            </a:r>
            <a:r>
              <a:rPr lang="en-US" sz="1900" dirty="0"/>
              <a:t>prices, thereby encouraging </a:t>
            </a:r>
            <a:r>
              <a:rPr lang="en-US" sz="1900" dirty="0" smtClean="0"/>
              <a:t/>
            </a:r>
            <a:br>
              <a:rPr lang="en-US" sz="1900" dirty="0" smtClean="0"/>
            </a:br>
            <a:r>
              <a:rPr lang="en-US" sz="1900" dirty="0" smtClean="0"/>
              <a:t>international </a:t>
            </a:r>
            <a:r>
              <a:rPr lang="en-US" sz="1900" dirty="0"/>
              <a:t>trade and exchange</a:t>
            </a:r>
            <a:r>
              <a:rPr lang="en-US" sz="1900" dirty="0" smtClean="0"/>
              <a:t>.</a:t>
            </a:r>
          </a:p>
          <a:p>
            <a:pPr marL="355600" indent="-355600">
              <a:buClr>
                <a:srgbClr val="00B050"/>
              </a:buClr>
              <a:buFont typeface="Wingdings 3" panose="05040102010807070707" pitchFamily="18" charset="2"/>
              <a:buChar char=""/>
            </a:pPr>
            <a:endParaRPr lang="en-US" sz="1900" dirty="0"/>
          </a:p>
          <a:p>
            <a:pPr marL="355600" indent="-355600">
              <a:buClr>
                <a:srgbClr val="00B050"/>
              </a:buClr>
              <a:buFont typeface="Wingdings 3" panose="05040102010807070707" pitchFamily="18" charset="2"/>
              <a:buChar char=""/>
            </a:pPr>
            <a:endParaRPr lang="en-US" sz="1900" dirty="0" smtClean="0"/>
          </a:p>
          <a:p>
            <a:pPr marL="355600" indent="-355600">
              <a:buClr>
                <a:srgbClr val="00B050"/>
              </a:buClr>
              <a:buFont typeface="Wingdings 3" panose="05040102010807070707" pitchFamily="18" charset="2"/>
              <a:buChar char=""/>
            </a:pPr>
            <a:r>
              <a:rPr lang="en-US" sz="1900" dirty="0" smtClean="0"/>
              <a:t>In </a:t>
            </a:r>
            <a:r>
              <a:rPr lang="en-US" sz="1900" dirty="0"/>
              <a:t>Figure 25.2, the exchange rate </a:t>
            </a:r>
            <a:r>
              <a:rPr lang="en-US" sz="1900" dirty="0" smtClean="0"/>
              <a:t/>
            </a:r>
            <a:br>
              <a:rPr lang="en-US" sz="1900" dirty="0" smtClean="0"/>
            </a:br>
            <a:r>
              <a:rPr lang="en-US" sz="1900" dirty="0" smtClean="0"/>
              <a:t>between </a:t>
            </a:r>
            <a:r>
              <a:rPr lang="en-US" sz="1900" dirty="0"/>
              <a:t>the USD and the HKD is </a:t>
            </a:r>
            <a:r>
              <a:rPr lang="en-US" sz="1900" dirty="0" smtClean="0"/>
              <a:t/>
            </a:r>
            <a:br>
              <a:rPr lang="en-US" sz="1900" dirty="0" smtClean="0"/>
            </a:br>
            <a:r>
              <a:rPr lang="en-US" sz="1900" dirty="0" smtClean="0"/>
              <a:t>pegged at HK $7.8 </a:t>
            </a:r>
            <a:r>
              <a:rPr lang="en-US" sz="1900" dirty="0"/>
              <a:t>= </a:t>
            </a:r>
            <a:r>
              <a:rPr lang="en-US" sz="1900" dirty="0" smtClean="0"/>
              <a:t>US $</a:t>
            </a:r>
            <a:r>
              <a:rPr lang="en-US" sz="1900" dirty="0"/>
              <a:t>1 (although </a:t>
            </a:r>
            <a:r>
              <a:rPr lang="en-US" sz="1900" dirty="0" smtClean="0"/>
              <a:t/>
            </a:r>
            <a:br>
              <a:rPr lang="en-US" sz="1900" dirty="0" smtClean="0"/>
            </a:br>
            <a:r>
              <a:rPr lang="en-US" sz="1900" dirty="0" smtClean="0"/>
              <a:t>it </a:t>
            </a:r>
            <a:r>
              <a:rPr lang="en-US" sz="1900" dirty="0"/>
              <a:t>is allowed to </a:t>
            </a:r>
            <a:r>
              <a:rPr lang="en-US" sz="1900" dirty="0" smtClean="0"/>
              <a:t>fluctuate </a:t>
            </a:r>
            <a:r>
              <a:rPr lang="en-US" sz="1900" dirty="0"/>
              <a:t>within a small </a:t>
            </a:r>
            <a:r>
              <a:rPr lang="en-US" sz="1900" dirty="0" smtClean="0"/>
              <a:t/>
            </a:r>
            <a:br>
              <a:rPr lang="en-US" sz="1900" dirty="0" smtClean="0"/>
            </a:br>
            <a:r>
              <a:rPr lang="en-US" sz="1900" dirty="0" smtClean="0"/>
              <a:t>range </a:t>
            </a:r>
            <a:r>
              <a:rPr lang="en-US" sz="1900" dirty="0"/>
              <a:t>of </a:t>
            </a:r>
            <a:r>
              <a:rPr lang="en-US" sz="1900" dirty="0" smtClean="0"/>
              <a:t>HK $7.75 to HK $</a:t>
            </a:r>
            <a:r>
              <a:rPr lang="en-US" sz="1900" dirty="0"/>
              <a:t>7.85). This is </a:t>
            </a:r>
            <a:r>
              <a:rPr lang="en-US" sz="1900" dirty="0" smtClean="0"/>
              <a:t>achieved </a:t>
            </a:r>
            <a:r>
              <a:rPr lang="en-US" sz="1900" dirty="0"/>
              <a:t>by the respective </a:t>
            </a:r>
            <a:r>
              <a:rPr lang="en-US" sz="1900" dirty="0" smtClean="0"/>
              <a:t>governments </a:t>
            </a:r>
            <a:r>
              <a:rPr lang="en-US" sz="1900" dirty="0"/>
              <a:t>buying and </a:t>
            </a:r>
            <a:r>
              <a:rPr lang="en-US" sz="1900" dirty="0" smtClean="0"/>
              <a:t>selling foreign </a:t>
            </a:r>
            <a:r>
              <a:rPr lang="en-US" sz="1900" dirty="0"/>
              <a:t>currencies to maintain this 'peg'.</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Fixed Exchange Rates Systems</a:t>
            </a:r>
            <a:endParaRPr lang="en-GB" sz="3600" dirty="0"/>
          </a:p>
        </p:txBody>
      </p:sp>
      <p:sp>
        <p:nvSpPr>
          <p:cNvPr id="3" name="Rectangle 2"/>
          <p:cNvSpPr/>
          <p:nvPr/>
        </p:nvSpPr>
        <p:spPr>
          <a:xfrm>
            <a:off x="323528" y="4325034"/>
            <a:ext cx="4727576" cy="400110"/>
          </a:xfrm>
          <a:prstGeom prst="rect">
            <a:avLst/>
          </a:prstGeom>
        </p:spPr>
        <p:txBody>
          <a:bodyPr wrap="none">
            <a:spAutoFit/>
          </a:bodyPr>
          <a:lstStyle/>
          <a:p>
            <a:r>
              <a:rPr lang="en-GB" sz="2000" b="1" dirty="0">
                <a:latin typeface="Arial" panose="020B0604020202020204" pitchFamily="34" charset="0"/>
                <a:cs typeface="Arial" panose="020B0604020202020204" pitchFamily="34" charset="0"/>
              </a:rPr>
              <a:t>Figure </a:t>
            </a:r>
            <a:r>
              <a:rPr lang="en-GB" sz="2000" b="1" dirty="0" smtClean="0">
                <a:latin typeface="Arial" panose="020B0604020202020204" pitchFamily="34" charset="0"/>
                <a:cs typeface="Arial" panose="020B0604020202020204" pitchFamily="34" charset="0"/>
              </a:rPr>
              <a:t>25.2 </a:t>
            </a:r>
            <a:r>
              <a:rPr lang="en-GB" sz="2000" dirty="0" smtClean="0">
                <a:latin typeface="Arial" panose="020B0604020202020204" pitchFamily="34" charset="0"/>
                <a:cs typeface="Arial" panose="020B0604020202020204" pitchFamily="34" charset="0"/>
              </a:rPr>
              <a:t>The fixed exchange system</a:t>
            </a:r>
            <a:endParaRPr lang="en-GB" sz="20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3"/>
          <a:srcRect l="25010" t="47988" r="46765" b="16576"/>
          <a:stretch/>
        </p:blipFill>
        <p:spPr>
          <a:xfrm>
            <a:off x="5292081" y="3496771"/>
            <a:ext cx="3528392" cy="2490629"/>
          </a:xfrm>
          <a:prstGeom prst="rect">
            <a:avLst/>
          </a:prstGeom>
        </p:spPr>
      </p:pic>
    </p:spTree>
    <p:extLst>
      <p:ext uri="{BB962C8B-B14F-4D97-AF65-F5344CB8AC3E}">
        <p14:creationId xmlns:p14="http://schemas.microsoft.com/office/powerpoint/2010/main" val="2346226560"/>
      </p:ext>
    </p:extLst>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743111"/>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2160" dirty="0" smtClean="0"/>
              <a:t>E.g., </a:t>
            </a:r>
            <a:r>
              <a:rPr lang="en-US" sz="2160" dirty="0"/>
              <a:t>if the HKD declines against the pegged USD, the Hong </a:t>
            </a:r>
            <a:r>
              <a:rPr lang="en-US" sz="2160" dirty="0" smtClean="0"/>
              <a:t>Kong Monetary </a:t>
            </a:r>
            <a:r>
              <a:rPr lang="en-US" sz="2160" dirty="0"/>
              <a:t>Authority (</a:t>
            </a:r>
            <a:r>
              <a:rPr lang="en-US" sz="2160" dirty="0" smtClean="0"/>
              <a:t>HKMA</a:t>
            </a:r>
            <a:r>
              <a:rPr lang="en-US" sz="2160" dirty="0"/>
              <a:t>) can raise the </a:t>
            </a:r>
            <a:r>
              <a:rPr lang="en-US" sz="2160" dirty="0" smtClean="0"/>
              <a:t>value </a:t>
            </a:r>
            <a:r>
              <a:rPr lang="en-US" sz="2160" dirty="0"/>
              <a:t>by increasing the demand for </a:t>
            </a:r>
            <a:r>
              <a:rPr lang="en-US" sz="2160" dirty="0" smtClean="0"/>
              <a:t>its currency</a:t>
            </a:r>
            <a:r>
              <a:rPr lang="en-US" sz="2160" dirty="0"/>
              <a:t>. To prevent the HKD falling from 7.8 to 7.7, perhaps due to </a:t>
            </a:r>
            <a:r>
              <a:rPr lang="en-US" sz="2160" dirty="0" smtClean="0"/>
              <a:t>speculators selling </a:t>
            </a:r>
            <a:r>
              <a:rPr lang="en-US" sz="2160" dirty="0"/>
              <a:t>the </a:t>
            </a:r>
            <a:r>
              <a:rPr lang="en-US" sz="2160" dirty="0" smtClean="0"/>
              <a:t>HKD</a:t>
            </a:r>
            <a:r>
              <a:rPr lang="en-US" sz="2160" dirty="0"/>
              <a:t>, the </a:t>
            </a:r>
            <a:r>
              <a:rPr lang="en-US" sz="2160" dirty="0" smtClean="0"/>
              <a:t>HKMA intervenes </a:t>
            </a:r>
            <a:r>
              <a:rPr lang="en-US" sz="2160" dirty="0"/>
              <a:t>in the foreign exchange market by </a:t>
            </a:r>
            <a:r>
              <a:rPr lang="en-US" sz="2160" dirty="0" smtClean="0"/>
              <a:t>buying enough </a:t>
            </a:r>
            <a:r>
              <a:rPr lang="en-US" sz="2160" dirty="0"/>
              <a:t>HKD (thus raising its price) to maintain the exchange rate at the fixed rate </a:t>
            </a:r>
            <a:r>
              <a:rPr lang="en-US" sz="2160" dirty="0" smtClean="0"/>
              <a:t>of 7.8</a:t>
            </a:r>
            <a:r>
              <a:rPr lang="en-US" sz="2160" dirty="0"/>
              <a:t>. </a:t>
            </a:r>
            <a:endParaRPr lang="en-US" sz="2160" dirty="0" smtClean="0"/>
          </a:p>
          <a:p>
            <a:pPr marL="355600" indent="-355600">
              <a:buClr>
                <a:srgbClr val="00B050"/>
              </a:buClr>
              <a:buFont typeface="Wingdings 3" panose="05040102010807070707" pitchFamily="18" charset="2"/>
              <a:buChar char=""/>
            </a:pPr>
            <a:r>
              <a:rPr lang="en-US" sz="2160" dirty="0" smtClean="0"/>
              <a:t>Similarly</a:t>
            </a:r>
            <a:r>
              <a:rPr lang="en-US" sz="2160" dirty="0"/>
              <a:t>, the HKMA would sell HKD if the </a:t>
            </a:r>
            <a:r>
              <a:rPr lang="en-US" sz="2160" dirty="0" smtClean="0"/>
              <a:t>exchange </a:t>
            </a:r>
            <a:r>
              <a:rPr lang="en-US" sz="2160" dirty="0"/>
              <a:t>rate were to approach </a:t>
            </a:r>
            <a:r>
              <a:rPr lang="en-US" sz="2160" dirty="0" smtClean="0"/>
              <a:t>7.9 (increasing </a:t>
            </a:r>
            <a:r>
              <a:rPr lang="en-US" sz="2160" dirty="0"/>
              <a:t>the </a:t>
            </a:r>
            <a:r>
              <a:rPr lang="en-US" sz="2160" dirty="0" smtClean="0"/>
              <a:t>supply </a:t>
            </a:r>
            <a:r>
              <a:rPr lang="en-US" sz="2160" dirty="0"/>
              <a:t>of HKD in order to reduce its price). This function of </a:t>
            </a:r>
            <a:r>
              <a:rPr lang="en-US" sz="2160" dirty="0" smtClean="0"/>
              <a:t>central banks (Chapter </a:t>
            </a:r>
            <a:r>
              <a:rPr lang="en-US" sz="2160" dirty="0"/>
              <a:t>6) requires careful management and plenty of currency reserves.</a:t>
            </a:r>
          </a:p>
          <a:p>
            <a:pPr marL="355600" indent="-355600">
              <a:buClr>
                <a:srgbClr val="00B050"/>
              </a:buClr>
              <a:buFont typeface="Wingdings 3" panose="05040102010807070707" pitchFamily="18" charset="2"/>
              <a:buChar char=""/>
            </a:pPr>
            <a:r>
              <a:rPr lang="en-US" sz="2160" dirty="0"/>
              <a:t>There are two main criticisms of a fixed exchange rate system. First, it </a:t>
            </a:r>
            <a:r>
              <a:rPr lang="en-US" sz="2160" dirty="0" smtClean="0"/>
              <a:t>reduces the </a:t>
            </a:r>
            <a:r>
              <a:rPr lang="en-US" sz="2160" dirty="0"/>
              <a:t>country's ability to use monetary policy changes in order to affect the </a:t>
            </a:r>
            <a:r>
              <a:rPr lang="en-US" sz="2160" dirty="0" smtClean="0"/>
              <a:t>economy (which </a:t>
            </a:r>
            <a:r>
              <a:rPr lang="en-US" sz="2160" dirty="0"/>
              <a:t>is particularly useful during an economic recession). Second, there is a </a:t>
            </a:r>
            <a:r>
              <a:rPr lang="en-US" sz="2160" dirty="0" smtClean="0"/>
              <a:t>huge opportunity </a:t>
            </a:r>
            <a:r>
              <a:rPr lang="en-US" sz="2160" dirty="0"/>
              <a:t>cost in using large amounts of foreign exchange </a:t>
            </a:r>
            <a:r>
              <a:rPr lang="en-US" sz="2160" dirty="0" smtClean="0"/>
              <a:t>reserves </a:t>
            </a:r>
            <a:r>
              <a:rPr lang="en-US" sz="2160" dirty="0"/>
              <a:t>to maintain </a:t>
            </a:r>
            <a:r>
              <a:rPr lang="en-US" sz="2160" dirty="0" smtClean="0"/>
              <a:t>the fixed </a:t>
            </a:r>
            <a:r>
              <a:rPr lang="en-US" sz="2160" dirty="0"/>
              <a:t>rate</a:t>
            </a:r>
            <a:r>
              <a:rPr lang="en-US" sz="2160" dirty="0" smtClean="0"/>
              <a:t>.</a:t>
            </a:r>
            <a:endParaRPr lang="en-US" sz="2160" dirty="0"/>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Fixed Exchange Rates Systems</a:t>
            </a:r>
            <a:endParaRPr lang="en-GB" sz="3600" dirty="0"/>
          </a:p>
        </p:txBody>
      </p:sp>
    </p:spTree>
    <p:extLst>
      <p:ext uri="{BB962C8B-B14F-4D97-AF65-F5344CB8AC3E}">
        <p14:creationId xmlns:p14="http://schemas.microsoft.com/office/powerpoint/2010/main" val="2446693754"/>
      </p:ext>
    </p:extLst>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6168008" cy="4524315"/>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400" dirty="0" smtClean="0"/>
              <a:t>It </a:t>
            </a:r>
            <a:r>
              <a:rPr lang="en-US" sz="2400" dirty="0"/>
              <a:t>is possible to change the pegged rate </a:t>
            </a:r>
            <a:r>
              <a:rPr lang="en-US" sz="2400" dirty="0" smtClean="0"/>
              <a:t>over </a:t>
            </a:r>
            <a:r>
              <a:rPr lang="en-US" sz="2400" dirty="0"/>
              <a:t>time. </a:t>
            </a:r>
            <a:r>
              <a:rPr lang="en-US" sz="2400" dirty="0" smtClean="0"/>
              <a:t>E.g., </a:t>
            </a:r>
            <a:r>
              <a:rPr lang="en-US" sz="2400" dirty="0"/>
              <a:t>the </a:t>
            </a:r>
            <a:r>
              <a:rPr lang="en-US" sz="2400" dirty="0" smtClean="0"/>
              <a:t>HKD was </a:t>
            </a:r>
            <a:r>
              <a:rPr lang="en-US" sz="2400" dirty="0"/>
              <a:t>originally fixed at </a:t>
            </a:r>
            <a:r>
              <a:rPr lang="en-US" sz="2400" dirty="0" smtClean="0"/>
              <a:t>HK $5.65 </a:t>
            </a:r>
            <a:r>
              <a:rPr lang="en-US" sz="2400" dirty="0"/>
              <a:t>= </a:t>
            </a:r>
            <a:r>
              <a:rPr lang="en-US" sz="2400" dirty="0" smtClean="0"/>
              <a:t>USD 1 </a:t>
            </a:r>
            <a:r>
              <a:rPr lang="en-US" sz="2400" dirty="0"/>
              <a:t>back in 1972. As the USA's </a:t>
            </a:r>
            <a:r>
              <a:rPr lang="en-US" sz="2400" dirty="0" smtClean="0"/>
              <a:t>economy developed</a:t>
            </a:r>
            <a:r>
              <a:rPr lang="en-US" sz="2400" dirty="0"/>
              <a:t>, it currency was revalued to </a:t>
            </a:r>
            <a:r>
              <a:rPr lang="en-US" sz="2400" dirty="0" smtClean="0"/>
              <a:t>HK $7.8</a:t>
            </a:r>
            <a:r>
              <a:rPr lang="en-US" sz="2400" dirty="0"/>
              <a:t>. In a fixed exchange rate </a:t>
            </a:r>
            <a:r>
              <a:rPr lang="en-US" sz="2400" dirty="0" smtClean="0"/>
              <a:t>system, there </a:t>
            </a:r>
            <a:r>
              <a:rPr lang="en-US" sz="2400" dirty="0"/>
              <a:t>is a revaluation of the exchange rate </a:t>
            </a:r>
            <a:r>
              <a:rPr lang="en-US" sz="2400" dirty="0" smtClean="0"/>
              <a:t>if it </a:t>
            </a:r>
            <a:r>
              <a:rPr lang="en-US" sz="2400" dirty="0"/>
              <a:t>is rising against other </a:t>
            </a:r>
            <a:r>
              <a:rPr lang="en-US" sz="2400" dirty="0" smtClean="0"/>
              <a:t>currencies.</a:t>
            </a:r>
          </a:p>
          <a:p>
            <a:pPr marL="439738" indent="-439738">
              <a:buClr>
                <a:srgbClr val="00B050"/>
              </a:buClr>
              <a:buFont typeface="Wingdings 3" panose="05040102010807070707" pitchFamily="18" charset="2"/>
              <a:buChar char=""/>
            </a:pPr>
            <a:r>
              <a:rPr lang="en-US" sz="2400" dirty="0" smtClean="0"/>
              <a:t>By contrast</a:t>
            </a:r>
            <a:r>
              <a:rPr lang="en-US" sz="2400" dirty="0"/>
              <a:t>, the exchange rate is devalued under a fixed exchange rate system if </a:t>
            </a:r>
            <a:r>
              <a:rPr lang="en-US" sz="2400" dirty="0" smtClean="0"/>
              <a:t>the value </a:t>
            </a:r>
            <a:r>
              <a:rPr lang="en-US" sz="2400" dirty="0"/>
              <a:t>of the currency falls against other currencies.</a:t>
            </a:r>
          </a:p>
        </p:txBody>
      </p:sp>
      <p:sp>
        <p:nvSpPr>
          <p:cNvPr id="8" name="Title 2"/>
          <p:cNvSpPr>
            <a:spLocks noGrp="1"/>
          </p:cNvSpPr>
          <p:nvPr>
            <p:ph type="title"/>
          </p:nvPr>
        </p:nvSpPr>
        <p:spPr>
          <a:xfrm>
            <a:off x="70266" y="72008"/>
            <a:ext cx="8859452" cy="548680"/>
          </a:xfrm>
        </p:spPr>
        <p:txBody>
          <a:bodyPr>
            <a:noAutofit/>
          </a:bodyPr>
          <a:lstStyle/>
          <a:p>
            <a:r>
              <a:rPr lang="en-US" sz="3600" dirty="0" smtClean="0"/>
              <a:t>P8.3 </a:t>
            </a:r>
            <a:r>
              <a:rPr lang="en-US" sz="3600" dirty="0"/>
              <a:t>– </a:t>
            </a:r>
            <a:r>
              <a:rPr lang="en-US" sz="3600" dirty="0" smtClean="0"/>
              <a:t>Fixed Exchange Rates Systems</a:t>
            </a:r>
            <a:endParaRPr lang="en-GB" sz="3600" dirty="0"/>
          </a:p>
        </p:txBody>
      </p:sp>
      <p:sp>
        <p:nvSpPr>
          <p:cNvPr id="2" name="Rectangle 1"/>
          <p:cNvSpPr/>
          <p:nvPr/>
        </p:nvSpPr>
        <p:spPr>
          <a:xfrm>
            <a:off x="276200" y="5589240"/>
            <a:ext cx="8544272" cy="1015663"/>
          </a:xfrm>
          <a:prstGeom prst="rect">
            <a:avLst/>
          </a:prstGeom>
          <a:solidFill>
            <a:schemeClr val="accent6">
              <a:lumMod val="20000"/>
              <a:lumOff val="80000"/>
            </a:schemeClr>
          </a:solidFill>
          <a:ln w="57150">
            <a:solidFill>
              <a:srgbClr val="002060"/>
            </a:solidFill>
          </a:ln>
        </p:spPr>
        <p:txBody>
          <a:bodyPr wrap="square">
            <a:spAutoFit/>
          </a:bodyPr>
          <a:lstStyle/>
          <a:p>
            <a:r>
              <a:rPr lang="en-GB" sz="2000" b="1" dirty="0">
                <a:latin typeface="Arial" panose="020B0604020202020204" pitchFamily="34" charset="0"/>
                <a:cs typeface="Arial" panose="020B0604020202020204" pitchFamily="34" charset="0"/>
              </a:rPr>
              <a:t>Activity</a:t>
            </a:r>
          </a:p>
          <a:p>
            <a:r>
              <a:rPr lang="en-US" sz="2000" dirty="0">
                <a:latin typeface="Arial" panose="020B0604020202020204" pitchFamily="34" charset="0"/>
                <a:cs typeface="Arial" panose="020B0604020202020204" pitchFamily="34" charset="0"/>
              </a:rPr>
              <a:t>Prepare a presentation on why a government might want to have lower exchange </a:t>
            </a:r>
            <a:r>
              <a:rPr lang="en-US" sz="2000" dirty="0" smtClean="0">
                <a:latin typeface="Arial" panose="020B0604020202020204" pitchFamily="34" charset="0"/>
                <a:cs typeface="Arial" panose="020B0604020202020204" pitchFamily="34" charset="0"/>
              </a:rPr>
              <a:t>rates. </a:t>
            </a:r>
            <a:r>
              <a:rPr lang="en-GB" sz="2000" dirty="0" smtClean="0">
                <a:latin typeface="Arial" panose="020B0604020202020204" pitchFamily="34" charset="0"/>
                <a:cs typeface="Arial" panose="020B0604020202020204" pitchFamily="34" charset="0"/>
              </a:rPr>
              <a:t>Consider whether this is a sustainable economic policy</a:t>
            </a:r>
            <a:r>
              <a:rPr lang="en-GB"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38271126"/>
      </p:ext>
    </p:extLst>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435334"/>
          </a:xfrm>
          <a:prstGeom prst="rect">
            <a:avLst/>
          </a:prstGeom>
        </p:spPr>
        <p:txBody>
          <a:bodyPr wrap="square">
            <a:spAutoFit/>
          </a:bodyPr>
          <a:lstStyle/>
          <a:p>
            <a:pPr marL="439738" indent="-439738">
              <a:buClr>
                <a:srgbClr val="00B050"/>
              </a:buClr>
              <a:buFont typeface="Wingdings 3" panose="05040102010807070707" pitchFamily="18" charset="2"/>
              <a:buChar char=""/>
            </a:pPr>
            <a:r>
              <a:rPr lang="en-US" sz="2190" dirty="0"/>
              <a:t>Any factor that influences the demand for a currency or its supply will </a:t>
            </a:r>
            <a:r>
              <a:rPr lang="en-US" sz="2190" dirty="0" smtClean="0"/>
              <a:t>have </a:t>
            </a:r>
            <a:r>
              <a:rPr lang="en-US" sz="2190" dirty="0"/>
              <a:t>an </a:t>
            </a:r>
            <a:r>
              <a:rPr lang="en-US" sz="2190" dirty="0" smtClean="0"/>
              <a:t>impact on </a:t>
            </a:r>
            <a:r>
              <a:rPr lang="en-US" sz="2190" dirty="0"/>
              <a:t>the exchange rate. These factors include the following:</a:t>
            </a:r>
          </a:p>
          <a:p>
            <a:pPr marL="711200" indent="-254000">
              <a:buClr>
                <a:srgbClr val="00B050"/>
              </a:buClr>
              <a:buFont typeface="Arial" panose="020B0604020202020204" pitchFamily="34" charset="0"/>
              <a:buChar char="•"/>
            </a:pPr>
            <a:r>
              <a:rPr lang="en-US" sz="2190" b="1" dirty="0" smtClean="0"/>
              <a:t>Changes </a:t>
            </a:r>
            <a:r>
              <a:rPr lang="en-US" sz="2190" b="1" dirty="0"/>
              <a:t>in demand for exports </a:t>
            </a:r>
            <a:r>
              <a:rPr lang="en-US" sz="2190" dirty="0"/>
              <a:t>-An increase in the demand for </a:t>
            </a:r>
            <a:r>
              <a:rPr lang="en-US" sz="2190" dirty="0" smtClean="0"/>
              <a:t>exports, perhaps </a:t>
            </a:r>
            <a:r>
              <a:rPr lang="en-US" sz="2190" dirty="0"/>
              <a:t>due to </a:t>
            </a:r>
            <a:r>
              <a:rPr lang="en-US" sz="2190" dirty="0" smtClean="0"/>
              <a:t>improved </a:t>
            </a:r>
            <a:r>
              <a:rPr lang="en-US" sz="2190" dirty="0"/>
              <a:t>quality or successful </a:t>
            </a:r>
            <a:r>
              <a:rPr lang="en-US" sz="2190" dirty="0" smtClean="0"/>
              <a:t>advertising</a:t>
            </a:r>
            <a:r>
              <a:rPr lang="en-US" sz="2190" dirty="0"/>
              <a:t>, will also increase </a:t>
            </a:r>
            <a:r>
              <a:rPr lang="en-US" sz="2190" dirty="0" smtClean="0"/>
              <a:t>the demand </a:t>
            </a:r>
            <a:r>
              <a:rPr lang="en-US" sz="2190" dirty="0"/>
              <a:t>for the country's currency. Therefore this increases the exchange rate.</a:t>
            </a:r>
          </a:p>
          <a:p>
            <a:pPr marL="711200" indent="-254000">
              <a:buClr>
                <a:srgbClr val="00B050"/>
              </a:buClr>
              <a:buFont typeface="Arial" panose="020B0604020202020204" pitchFamily="34" charset="0"/>
              <a:buChar char="•"/>
            </a:pPr>
            <a:r>
              <a:rPr lang="en-US" sz="2190" b="1" dirty="0" smtClean="0"/>
              <a:t>Changes </a:t>
            </a:r>
            <a:r>
              <a:rPr lang="en-US" sz="2190" b="1" dirty="0"/>
              <a:t>in demand for imports</a:t>
            </a:r>
            <a:r>
              <a:rPr lang="en-US" sz="2190" dirty="0"/>
              <a:t> </a:t>
            </a:r>
            <a:r>
              <a:rPr lang="en-US" sz="2190" dirty="0" smtClean="0"/>
              <a:t>- An </a:t>
            </a:r>
            <a:r>
              <a:rPr lang="en-US" sz="2190" dirty="0"/>
              <a:t>increase in the demand for </a:t>
            </a:r>
            <a:r>
              <a:rPr lang="en-US" sz="2190" dirty="0" smtClean="0"/>
              <a:t>imports, perhaps </a:t>
            </a:r>
            <a:r>
              <a:rPr lang="en-US" sz="2190" dirty="0"/>
              <a:t>due to an increase in the competitiveness </a:t>
            </a:r>
            <a:r>
              <a:rPr lang="en-US" sz="2190" dirty="0" smtClean="0"/>
              <a:t>of foreign </a:t>
            </a:r>
            <a:r>
              <a:rPr lang="en-US" sz="2190" dirty="0"/>
              <a:t>firms, will raise </a:t>
            </a:r>
            <a:r>
              <a:rPr lang="en-US" sz="2190" dirty="0" smtClean="0"/>
              <a:t>the value </a:t>
            </a:r>
            <a:r>
              <a:rPr lang="en-US" sz="2190" dirty="0"/>
              <a:t>of the foreign currency in order to facilitate the purchase of foreign </a:t>
            </a:r>
            <a:r>
              <a:rPr lang="en-US" sz="2190" dirty="0" smtClean="0"/>
              <a:t>goods and </a:t>
            </a:r>
            <a:r>
              <a:rPr lang="en-US" sz="2190" dirty="0"/>
              <a:t>services.</a:t>
            </a:r>
          </a:p>
          <a:p>
            <a:pPr marL="711200" indent="-254000">
              <a:buClr>
                <a:srgbClr val="00B050"/>
              </a:buClr>
              <a:buFont typeface="Arial" panose="020B0604020202020204" pitchFamily="34" charset="0"/>
              <a:buChar char="•"/>
            </a:pPr>
            <a:r>
              <a:rPr lang="en-US" sz="2190" b="1" dirty="0" smtClean="0"/>
              <a:t>Prices </a:t>
            </a:r>
            <a:r>
              <a:rPr lang="en-US" sz="2190" b="1" dirty="0"/>
              <a:t>and inflation </a:t>
            </a:r>
            <a:r>
              <a:rPr lang="en-US" sz="2190" dirty="0"/>
              <a:t>- An increase in the price of goods and services caused </a:t>
            </a:r>
            <a:r>
              <a:rPr lang="en-US" sz="2190" dirty="0" smtClean="0"/>
              <a:t>by domestic </a:t>
            </a:r>
            <a:r>
              <a:rPr lang="en-US" sz="2190" dirty="0"/>
              <a:t>inflation will tend to decrease the demand for exports. This will </a:t>
            </a:r>
            <a:r>
              <a:rPr lang="en-US" sz="2190" dirty="0" smtClean="0"/>
              <a:t>therefore tend </a:t>
            </a:r>
            <a:r>
              <a:rPr lang="en-US" sz="2190" dirty="0"/>
              <a:t>to cause the exchange rate to </a:t>
            </a:r>
            <a:r>
              <a:rPr lang="en-US" sz="2190" dirty="0" smtClean="0"/>
              <a:t>fall </a:t>
            </a:r>
            <a:r>
              <a:rPr lang="en-US" sz="2190" dirty="0"/>
              <a:t>in value</a:t>
            </a:r>
            <a:r>
              <a:rPr lang="en-US" sz="2190" dirty="0" smtClean="0"/>
              <a:t>.</a:t>
            </a:r>
            <a:endParaRPr lang="en-US" sz="219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3949235940"/>
      </p:ext>
    </p:extLst>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755422"/>
          </a:xfrm>
          <a:prstGeom prst="rect">
            <a:avLst/>
          </a:prstGeom>
        </p:spPr>
        <p:txBody>
          <a:bodyPr wrap="square">
            <a:spAutoFit/>
          </a:bodyPr>
          <a:lstStyle/>
          <a:p>
            <a:pPr marL="355600" indent="-355600">
              <a:buClr>
                <a:srgbClr val="00B050"/>
              </a:buClr>
              <a:buFont typeface="Arial" panose="020B0604020202020204" pitchFamily="34" charset="0"/>
              <a:buChar char="•"/>
            </a:pPr>
            <a:r>
              <a:rPr lang="en-US" sz="2300" b="1" dirty="0" smtClean="0"/>
              <a:t>Foreign </a:t>
            </a:r>
            <a:r>
              <a:rPr lang="en-US" sz="2300" b="1" dirty="0"/>
              <a:t>direct investment </a:t>
            </a:r>
            <a:r>
              <a:rPr lang="en-US" sz="2300" dirty="0"/>
              <a:t>(FDI ) - </a:t>
            </a:r>
            <a:r>
              <a:rPr lang="en-US" sz="2300" dirty="0" err="1"/>
              <a:t>Globalisation</a:t>
            </a:r>
            <a:r>
              <a:rPr lang="en-US" sz="2300" dirty="0"/>
              <a:t> and the economic activity </a:t>
            </a:r>
            <a:r>
              <a:rPr lang="en-US" sz="2300" dirty="0" smtClean="0"/>
              <a:t>of multinational </a:t>
            </a:r>
            <a:r>
              <a:rPr lang="en-US" sz="2300" dirty="0"/>
              <a:t>companies mean that investment in </a:t>
            </a:r>
            <a:r>
              <a:rPr lang="en-US" sz="2300" dirty="0" smtClean="0"/>
              <a:t>overseas </a:t>
            </a:r>
            <a:r>
              <a:rPr lang="en-US" sz="2300" dirty="0"/>
              <a:t>production </a:t>
            </a:r>
            <a:r>
              <a:rPr lang="en-US" sz="2300" dirty="0" smtClean="0"/>
              <a:t>plants requires </a:t>
            </a:r>
            <a:r>
              <a:rPr lang="en-US" sz="2300" dirty="0"/>
              <a:t>the use of foreign currencies. </a:t>
            </a:r>
            <a:r>
              <a:rPr lang="en-US" sz="2300" dirty="0" smtClean="0"/>
              <a:t>E.g., </a:t>
            </a:r>
            <a:r>
              <a:rPr lang="en-US" sz="2300" dirty="0"/>
              <a:t>Nissan's car </a:t>
            </a:r>
            <a:r>
              <a:rPr lang="en-US" sz="2300" dirty="0" smtClean="0"/>
              <a:t>manufacturing plant </a:t>
            </a:r>
            <a:r>
              <a:rPr lang="en-US" sz="2300" dirty="0"/>
              <a:t>in India requires the Japanese car-maker to buy Indian rupees to pay </a:t>
            </a:r>
            <a:r>
              <a:rPr lang="en-US" sz="2300" dirty="0" smtClean="0"/>
              <a:t>for the </a:t>
            </a:r>
            <a:r>
              <a:rPr lang="en-US" sz="2300" dirty="0"/>
              <a:t>materials, </a:t>
            </a:r>
            <a:r>
              <a:rPr lang="en-US" sz="2300" dirty="0" smtClean="0"/>
              <a:t>labour </a:t>
            </a:r>
            <a:r>
              <a:rPr lang="en-US" sz="2300" dirty="0"/>
              <a:t>and other production costs. Thus, inward FDI will </a:t>
            </a:r>
            <a:r>
              <a:rPr lang="en-US" sz="2300" dirty="0" smtClean="0"/>
              <a:t>boost the </a:t>
            </a:r>
            <a:r>
              <a:rPr lang="en-US" sz="2300" dirty="0"/>
              <a:t>demand for a currency. By contrast, outward FDI will increase the supply </a:t>
            </a:r>
            <a:r>
              <a:rPr lang="en-US" sz="2300" dirty="0" smtClean="0"/>
              <a:t>of a </a:t>
            </a:r>
            <a:r>
              <a:rPr lang="en-US" sz="2300" dirty="0"/>
              <a:t>currency</a:t>
            </a:r>
            <a:r>
              <a:rPr lang="en-US" sz="2300" dirty="0" smtClean="0"/>
              <a:t>.</a:t>
            </a:r>
          </a:p>
          <a:p>
            <a:pPr marL="355600" indent="-355600">
              <a:buClr>
                <a:srgbClr val="00B050"/>
              </a:buClr>
              <a:buFont typeface="Arial" panose="020B0604020202020204" pitchFamily="34" charset="0"/>
              <a:buChar char="•"/>
            </a:pPr>
            <a:endParaRPr lang="en-US" sz="2300" dirty="0"/>
          </a:p>
          <a:p>
            <a:pPr marL="355600" indent="-355600">
              <a:buClr>
                <a:srgbClr val="00B050"/>
              </a:buClr>
              <a:buFont typeface="Arial" panose="020B0604020202020204" pitchFamily="34" charset="0"/>
              <a:buChar char="•"/>
            </a:pPr>
            <a:endParaRPr lang="en-US" sz="2300" dirty="0" smtClean="0"/>
          </a:p>
          <a:p>
            <a:pPr marL="355600" indent="-355600">
              <a:buClr>
                <a:srgbClr val="00B050"/>
              </a:buClr>
              <a:buFont typeface="Arial" panose="020B0604020202020204" pitchFamily="34" charset="0"/>
              <a:buChar char="•"/>
            </a:pPr>
            <a:endParaRPr lang="en-US" sz="2300" dirty="0"/>
          </a:p>
          <a:p>
            <a:pPr marL="355600" indent="-355600">
              <a:buClr>
                <a:srgbClr val="00B050"/>
              </a:buClr>
              <a:buFont typeface="Arial" panose="020B0604020202020204" pitchFamily="34" charset="0"/>
              <a:buChar char="•"/>
            </a:pPr>
            <a:endParaRPr lang="en-US" sz="2000" dirty="0" smtClean="0"/>
          </a:p>
          <a:p>
            <a:pPr marL="355600" indent="-355600">
              <a:buClr>
                <a:srgbClr val="00B050"/>
              </a:buClr>
              <a:buFont typeface="Arial" panose="020B0604020202020204" pitchFamily="34" charset="0"/>
              <a:buChar char="•"/>
            </a:pPr>
            <a:endParaRPr lang="en-US" sz="2300" dirty="0"/>
          </a:p>
          <a:p>
            <a:pPr marL="355600" indent="-355600">
              <a:buClr>
                <a:srgbClr val="00B050"/>
              </a:buClr>
              <a:buFont typeface="Arial" panose="020B0604020202020204" pitchFamily="34" charset="0"/>
              <a:buChar char="•"/>
            </a:pPr>
            <a:endParaRPr lang="en-US" sz="2300" dirty="0" smtClean="0"/>
          </a:p>
          <a:p>
            <a:pPr marL="355600" indent="-355600">
              <a:buClr>
                <a:srgbClr val="00B050"/>
              </a:buClr>
              <a:buFont typeface="Arial" panose="020B0604020202020204" pitchFamily="34" charset="0"/>
              <a:buChar char="•"/>
            </a:pPr>
            <a:endParaRPr lang="en-US" sz="2300" dirty="0"/>
          </a:p>
          <a:p>
            <a:pPr algn="ctr">
              <a:buClr>
                <a:srgbClr val="00B050"/>
              </a:buClr>
            </a:pPr>
            <a:r>
              <a:rPr lang="en-GB" sz="2300" dirty="0" smtClean="0"/>
              <a:t>A Nissan car plant in Chennai, </a:t>
            </a:r>
            <a:r>
              <a:rPr lang="en-GB" sz="2300" dirty="0" err="1" smtClean="0"/>
              <a:t>lndia</a:t>
            </a:r>
            <a:endParaRPr lang="en-US" sz="2300" dirty="0" smtClean="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925301042"/>
      </p:ext>
    </p:extLst>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6312024" cy="5632311"/>
          </a:xfrm>
          <a:prstGeom prst="rect">
            <a:avLst/>
          </a:prstGeom>
        </p:spPr>
        <p:txBody>
          <a:bodyPr wrap="square">
            <a:spAutoFit/>
          </a:bodyPr>
          <a:lstStyle/>
          <a:p>
            <a:pPr marL="355600" indent="-355600">
              <a:buClr>
                <a:srgbClr val="00B050"/>
              </a:buClr>
              <a:buFont typeface="Arial" panose="020B0604020202020204" pitchFamily="34" charset="0"/>
              <a:buChar char="•"/>
            </a:pPr>
            <a:r>
              <a:rPr lang="en-US" sz="2400" b="1" dirty="0" smtClean="0"/>
              <a:t>Government intervention </a:t>
            </a:r>
            <a:r>
              <a:rPr lang="en-US" sz="2400" dirty="0" smtClean="0"/>
              <a:t>- All the above factors can affect the exchange rate under a freely floating exchange rate system. In addition, government intervention in the foreign exchange market can affect the exchange rate. E.g., if greater demand for American goods causes an appreciation of the dollar, the US Federal Reserve can sell its dollar reserves (thereby increasing the supply of dollars), leading to a fall in the value of its currency.</a:t>
            </a:r>
          </a:p>
          <a:p>
            <a:pPr marL="355600" indent="-355600">
              <a:buClr>
                <a:srgbClr val="00B050"/>
              </a:buClr>
              <a:buFont typeface="Arial" panose="020B0604020202020204" pitchFamily="34" charset="0"/>
              <a:buChar char="•"/>
            </a:pPr>
            <a:r>
              <a:rPr lang="en-US" sz="2400" dirty="0" smtClean="0"/>
              <a:t>The Chinese government limits currency flows by only allowing individuals to change up to 20,000 yuan (around $3,185) each day.</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1346600477"/>
      </p:ext>
    </p:extLst>
  </p:cSld>
  <p:clrMapOvr>
    <a:masterClrMapping/>
  </p:clrMapOvr>
  <p:transition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6023992" cy="3477875"/>
          </a:xfrm>
          <a:prstGeom prst="rect">
            <a:avLst/>
          </a:prstGeom>
        </p:spPr>
        <p:txBody>
          <a:bodyPr wrap="square">
            <a:spAutoFit/>
          </a:bodyPr>
          <a:lstStyle/>
          <a:p>
            <a:pPr marL="355600" indent="-355600">
              <a:buClr>
                <a:srgbClr val="00B050"/>
              </a:buClr>
              <a:buFont typeface="Arial" panose="020B0604020202020204" pitchFamily="34" charset="0"/>
              <a:buChar char="•"/>
            </a:pPr>
            <a:r>
              <a:rPr lang="en-US" sz="2000" b="1" dirty="0" smtClean="0"/>
              <a:t>Speculation </a:t>
            </a:r>
            <a:r>
              <a:rPr lang="en-US" sz="2000" dirty="0"/>
              <a:t>- Foreign exchange traders and investment companies move money around the \\urld to take advantage of higher interest rates (sec Figure 25.1) and variations in exchange rates to earn a profit. As huge sums of money are involved (known as 'hot money'), this can cause exchange rate fluctuations, at least in the short run. Speculators might also Jack confidence in certain economics and therefore withdraw their investments, thereby depreciating the currency (see the Case Study below</a:t>
            </a:r>
            <a:r>
              <a:rPr lang="en-US" sz="2000" dirty="0" smtClean="0"/>
              <a:t>).</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
        <p:nvSpPr>
          <p:cNvPr id="2" name="Rectangle 1"/>
          <p:cNvSpPr/>
          <p:nvPr/>
        </p:nvSpPr>
        <p:spPr>
          <a:xfrm>
            <a:off x="276200" y="4658360"/>
            <a:ext cx="8544272" cy="1938992"/>
          </a:xfrm>
          <a:prstGeom prst="rect">
            <a:avLst/>
          </a:prstGeom>
          <a:solidFill>
            <a:schemeClr val="accent5">
              <a:lumMod val="20000"/>
              <a:lumOff val="80000"/>
            </a:schemeClr>
          </a:solidFill>
          <a:ln w="57150">
            <a:solidFill>
              <a:srgbClr val="002060"/>
            </a:solidFill>
          </a:ln>
        </p:spPr>
        <p:txBody>
          <a:bodyPr wrap="square">
            <a:spAutoFit/>
          </a:bodyPr>
          <a:lstStyle/>
          <a:p>
            <a:r>
              <a:rPr lang="en-US" sz="2000" b="1" dirty="0" smtClean="0">
                <a:latin typeface="Arial" panose="020B0604020202020204" pitchFamily="34" charset="0"/>
                <a:cs typeface="Arial" panose="020B0604020202020204" pitchFamily="34" charset="0"/>
              </a:rPr>
              <a:t>Case Study: The collapse of </a:t>
            </a:r>
            <a:r>
              <a:rPr lang="en-US" sz="2000" b="1" dirty="0" err="1" smtClean="0">
                <a:latin typeface="Arial" panose="020B0604020202020204" pitchFamily="34" charset="0"/>
                <a:cs typeface="Arial" panose="020B0604020202020204" pitchFamily="34" charset="0"/>
              </a:rPr>
              <a:t>Landsbanki</a:t>
            </a:r>
            <a:r>
              <a:rPr lang="en-US" sz="2000" b="1" dirty="0" smtClean="0">
                <a:latin typeface="Arial" panose="020B0604020202020204" pitchFamily="34" charset="0"/>
                <a:cs typeface="Arial" panose="020B0604020202020204" pitchFamily="34" charset="0"/>
              </a:rPr>
              <a:t> and </a:t>
            </a:r>
            <a:r>
              <a:rPr lang="en-US" sz="2000" b="1" dirty="0" err="1" smtClean="0">
                <a:latin typeface="Arial" panose="020B0604020202020204" pitchFamily="34" charset="0"/>
                <a:cs typeface="Arial" panose="020B0604020202020204" pitchFamily="34" charset="0"/>
              </a:rPr>
              <a:t>Kaupthing</a:t>
            </a:r>
            <a:endParaRPr lang="en-US" sz="2000" b="1" dirty="0" smtClean="0">
              <a:latin typeface="Arial" panose="020B0604020202020204" pitchFamily="34" charset="0"/>
              <a:cs typeface="Arial" panose="020B0604020202020204" pitchFamily="34" charset="0"/>
            </a:endParaRPr>
          </a:p>
          <a:p>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global financial crisis of 2008 saw the collapse of Iceland's major banks, </a:t>
            </a:r>
            <a:r>
              <a:rPr lang="en-US" sz="2000" dirty="0" smtClean="0">
                <a:latin typeface="Arial" panose="020B0604020202020204" pitchFamily="34" charset="0"/>
                <a:cs typeface="Arial" panose="020B0604020202020204" pitchFamily="34" charset="0"/>
              </a:rPr>
              <a:t>including </a:t>
            </a:r>
            <a:r>
              <a:rPr lang="en-GB" sz="2000" dirty="0" err="1" smtClean="0">
                <a:latin typeface="Arial" panose="020B0604020202020204" pitchFamily="34" charset="0"/>
                <a:cs typeface="Arial" panose="020B0604020202020204" pitchFamily="34" charset="0"/>
              </a:rPr>
              <a:t>Landsbanki</a:t>
            </a:r>
            <a:r>
              <a:rPr lang="en-GB" sz="2000" dirty="0" smtClean="0">
                <a:latin typeface="Arial" panose="020B0604020202020204" pitchFamily="34" charset="0"/>
                <a:cs typeface="Arial" panose="020B0604020202020204" pitchFamily="34" charset="0"/>
              </a:rPr>
              <a:t> (founded in 1886) and </a:t>
            </a:r>
            <a:r>
              <a:rPr lang="en-GB" sz="2000" dirty="0" err="1" smtClean="0">
                <a:latin typeface="Arial" panose="020B0604020202020204" pitchFamily="34" charset="0"/>
                <a:cs typeface="Arial" panose="020B0604020202020204" pitchFamily="34" charset="0"/>
              </a:rPr>
              <a:t>Kaupthing</a:t>
            </a:r>
            <a:r>
              <a:rPr lang="en-GB" sz="2000" dirty="0" smtClean="0">
                <a:latin typeface="Arial" panose="020B0604020202020204" pitchFamily="34" charset="0"/>
                <a:cs typeface="Arial" panose="020B0604020202020204" pitchFamily="34" charset="0"/>
              </a:rPr>
              <a:t> (founded in 1930). Investors across Europe feared the Icelandic banks would default on their debts. This resulted in a selling frenzy which caused a rapid fall in the value of the Krona (Iceland's currency).</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5550956"/>
      </p:ext>
    </p:extLst>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078313"/>
          </a:xfrm>
          <a:prstGeom prst="rect">
            <a:avLst/>
          </a:prstGeom>
        </p:spPr>
        <p:txBody>
          <a:bodyPr wrap="square">
            <a:spAutoFit/>
          </a:bodyPr>
          <a:lstStyle/>
          <a:p>
            <a:pPr>
              <a:buClr>
                <a:srgbClr val="00B050"/>
              </a:buClr>
            </a:pPr>
            <a:r>
              <a:rPr lang="en-US" sz="2700" b="1" dirty="0">
                <a:solidFill>
                  <a:srgbClr val="FF0000"/>
                </a:solidFill>
              </a:rPr>
              <a:t>Exam practice</a:t>
            </a:r>
          </a:p>
          <a:p>
            <a:pPr>
              <a:buClr>
                <a:srgbClr val="00B050"/>
              </a:buClr>
            </a:pPr>
            <a:r>
              <a:rPr lang="en-US" sz="2700" dirty="0">
                <a:solidFill>
                  <a:srgbClr val="FF0000"/>
                </a:solidFill>
              </a:rPr>
              <a:t>The value of a currency will change if the demand for and/or supply of the </a:t>
            </a:r>
            <a:r>
              <a:rPr lang="en-US" sz="2700" dirty="0" smtClean="0">
                <a:solidFill>
                  <a:srgbClr val="FF0000"/>
                </a:solidFill>
              </a:rPr>
              <a:t>currency changes</a:t>
            </a:r>
            <a:r>
              <a:rPr lang="en-US" sz="2700" dirty="0">
                <a:solidFill>
                  <a:srgbClr val="FF0000"/>
                </a:solidFill>
              </a:rPr>
              <a:t>. Explain, with the use of a demand and supply diagram, the effects of </a:t>
            </a:r>
            <a:r>
              <a:rPr lang="en-US" sz="2700" dirty="0" smtClean="0">
                <a:solidFill>
                  <a:srgbClr val="FF0000"/>
                </a:solidFill>
              </a:rPr>
              <a:t>the following </a:t>
            </a:r>
            <a:r>
              <a:rPr lang="en-US" sz="2700" dirty="0">
                <a:solidFill>
                  <a:srgbClr val="FF0000"/>
                </a:solidFill>
              </a:rPr>
              <a:t>events from the perspective of the USA:</a:t>
            </a:r>
          </a:p>
          <a:p>
            <a:pPr marL="457200" indent="-457200">
              <a:buClr>
                <a:srgbClr val="00B050"/>
              </a:buClr>
              <a:buFont typeface="+mj-lt"/>
              <a:buAutoNum type="arabicPeriod"/>
              <a:tabLst>
                <a:tab pos="8348663" algn="r"/>
              </a:tabLst>
            </a:pPr>
            <a:r>
              <a:rPr lang="en-US" sz="2700" dirty="0" smtClean="0">
                <a:solidFill>
                  <a:srgbClr val="FF0000"/>
                </a:solidFill>
              </a:rPr>
              <a:t>The </a:t>
            </a:r>
            <a:r>
              <a:rPr lang="en-US" sz="2700" dirty="0">
                <a:solidFill>
                  <a:srgbClr val="FF0000"/>
                </a:solidFill>
              </a:rPr>
              <a:t>USA buys more imports from Brazil</a:t>
            </a:r>
            <a:r>
              <a:rPr lang="en-US" sz="2700" dirty="0" smtClean="0">
                <a:solidFill>
                  <a:srgbClr val="FF0000"/>
                </a:solidFill>
              </a:rPr>
              <a:t>.</a:t>
            </a:r>
            <a:r>
              <a:rPr lang="en-US" sz="2700" dirty="0">
                <a:solidFill>
                  <a:srgbClr val="FF0000"/>
                </a:solidFill>
              </a:rPr>
              <a:t> </a:t>
            </a:r>
            <a:r>
              <a:rPr lang="en-US" sz="2700" dirty="0" smtClean="0">
                <a:solidFill>
                  <a:srgbClr val="FF0000"/>
                </a:solidFill>
              </a:rPr>
              <a:t>	(</a:t>
            </a:r>
            <a:r>
              <a:rPr lang="en-US" sz="2700" dirty="0">
                <a:solidFill>
                  <a:srgbClr val="FF0000"/>
                </a:solidFill>
              </a:rPr>
              <a:t>4)</a:t>
            </a:r>
          </a:p>
          <a:p>
            <a:pPr marL="457200" indent="-457200">
              <a:buClr>
                <a:srgbClr val="00B050"/>
              </a:buClr>
              <a:buFont typeface="+mj-lt"/>
              <a:buAutoNum type="arabicPeriod"/>
              <a:tabLst>
                <a:tab pos="8348663" algn="r"/>
              </a:tabLst>
            </a:pPr>
            <a:r>
              <a:rPr lang="en-US" sz="2700" dirty="0" smtClean="0">
                <a:solidFill>
                  <a:srgbClr val="FF0000"/>
                </a:solidFill>
              </a:rPr>
              <a:t>Millions </a:t>
            </a:r>
            <a:r>
              <a:rPr lang="en-US" sz="2700" dirty="0">
                <a:solidFill>
                  <a:srgbClr val="FF0000"/>
                </a:solidFill>
              </a:rPr>
              <a:t>of American tourists visit France</a:t>
            </a:r>
            <a:r>
              <a:rPr lang="en-US" sz="2700" dirty="0" smtClean="0">
                <a:solidFill>
                  <a:srgbClr val="FF0000"/>
                </a:solidFill>
              </a:rPr>
              <a:t>.</a:t>
            </a:r>
            <a:r>
              <a:rPr lang="en-US" sz="2700" dirty="0">
                <a:solidFill>
                  <a:srgbClr val="FF0000"/>
                </a:solidFill>
              </a:rPr>
              <a:t> </a:t>
            </a:r>
            <a:r>
              <a:rPr lang="en-US" sz="2700" dirty="0" smtClean="0">
                <a:solidFill>
                  <a:srgbClr val="FF0000"/>
                </a:solidFill>
              </a:rPr>
              <a:t>	(</a:t>
            </a:r>
            <a:r>
              <a:rPr lang="en-US" sz="2700" dirty="0">
                <a:solidFill>
                  <a:srgbClr val="FF0000"/>
                </a:solidFill>
              </a:rPr>
              <a:t>4)</a:t>
            </a:r>
          </a:p>
          <a:p>
            <a:pPr marL="457200" indent="-457200">
              <a:buClr>
                <a:srgbClr val="00B050"/>
              </a:buClr>
              <a:buFont typeface="+mj-lt"/>
              <a:buAutoNum type="arabicPeriod"/>
              <a:tabLst>
                <a:tab pos="8348663" algn="r"/>
              </a:tabLst>
            </a:pPr>
            <a:r>
              <a:rPr lang="en-US" sz="2700" dirty="0" smtClean="0">
                <a:solidFill>
                  <a:srgbClr val="FF0000"/>
                </a:solidFill>
              </a:rPr>
              <a:t>An </a:t>
            </a:r>
            <a:r>
              <a:rPr lang="en-US" sz="2700" dirty="0">
                <a:solidFill>
                  <a:srgbClr val="FF0000"/>
                </a:solidFill>
              </a:rPr>
              <a:t>increase in American exports to Russia</a:t>
            </a:r>
            <a:r>
              <a:rPr lang="en-US" sz="2700" dirty="0" smtClean="0">
                <a:solidFill>
                  <a:srgbClr val="FF0000"/>
                </a:solidFill>
              </a:rPr>
              <a:t>.</a:t>
            </a:r>
            <a:r>
              <a:rPr lang="en-US" sz="2700" dirty="0">
                <a:solidFill>
                  <a:srgbClr val="FF0000"/>
                </a:solidFill>
              </a:rPr>
              <a:t> </a:t>
            </a:r>
            <a:r>
              <a:rPr lang="en-US" sz="2700" dirty="0" smtClean="0">
                <a:solidFill>
                  <a:srgbClr val="FF0000"/>
                </a:solidFill>
              </a:rPr>
              <a:t>	(</a:t>
            </a:r>
            <a:r>
              <a:rPr lang="en-US" sz="2700" dirty="0">
                <a:solidFill>
                  <a:srgbClr val="FF0000"/>
                </a:solidFill>
              </a:rPr>
              <a:t>4)</a:t>
            </a:r>
          </a:p>
          <a:p>
            <a:pPr marL="457200" indent="-457200">
              <a:buClr>
                <a:srgbClr val="00B050"/>
              </a:buClr>
              <a:buFont typeface="+mj-lt"/>
              <a:buAutoNum type="arabicPeriod"/>
              <a:tabLst>
                <a:tab pos="8348663" algn="r"/>
              </a:tabLst>
            </a:pPr>
            <a:r>
              <a:rPr lang="en-US" sz="2700" dirty="0" smtClean="0">
                <a:solidFill>
                  <a:srgbClr val="FF0000"/>
                </a:solidFill>
              </a:rPr>
              <a:t>The </a:t>
            </a:r>
            <a:r>
              <a:rPr lang="en-US" sz="2700" dirty="0">
                <a:solidFill>
                  <a:srgbClr val="FF0000"/>
                </a:solidFill>
              </a:rPr>
              <a:t>Federal Reserve (the USA's central bank) raises the rate of interest</a:t>
            </a:r>
            <a:r>
              <a:rPr lang="en-US" sz="2700" dirty="0" smtClean="0">
                <a:solidFill>
                  <a:srgbClr val="FF0000"/>
                </a:solidFill>
              </a:rPr>
              <a:t>.</a:t>
            </a:r>
            <a:r>
              <a:rPr lang="en-US" sz="2700" dirty="0">
                <a:solidFill>
                  <a:srgbClr val="FF0000"/>
                </a:solidFill>
              </a:rPr>
              <a:t> </a:t>
            </a:r>
            <a:r>
              <a:rPr lang="en-US" sz="2700" dirty="0" smtClean="0">
                <a:solidFill>
                  <a:srgbClr val="FF0000"/>
                </a:solidFill>
              </a:rPr>
              <a:t>	(</a:t>
            </a:r>
            <a:r>
              <a:rPr lang="en-US" sz="2700" dirty="0">
                <a:solidFill>
                  <a:srgbClr val="FF0000"/>
                </a:solidFill>
              </a:rPr>
              <a:t>4)</a:t>
            </a:r>
          </a:p>
          <a:p>
            <a:pPr marL="457200" indent="-457200">
              <a:buClr>
                <a:srgbClr val="00B050"/>
              </a:buClr>
              <a:buFont typeface="+mj-lt"/>
              <a:buAutoNum type="arabicPeriod"/>
              <a:tabLst>
                <a:tab pos="8348663" algn="r"/>
              </a:tabLst>
            </a:pPr>
            <a:r>
              <a:rPr lang="en-US" sz="2700" dirty="0" smtClean="0">
                <a:solidFill>
                  <a:srgbClr val="FF0000"/>
                </a:solidFill>
              </a:rPr>
              <a:t>Speculators </a:t>
            </a:r>
            <a:r>
              <a:rPr lang="en-US" sz="2700" dirty="0">
                <a:solidFill>
                  <a:srgbClr val="FF0000"/>
                </a:solidFill>
              </a:rPr>
              <a:t>feel that the US dollar will rise in value against other major currencies. </a:t>
            </a:r>
            <a:r>
              <a:rPr lang="en-US" sz="2700" dirty="0" smtClean="0">
                <a:solidFill>
                  <a:srgbClr val="FF0000"/>
                </a:solidFill>
              </a:rPr>
              <a:t>	(</a:t>
            </a:r>
            <a:r>
              <a:rPr lang="en-US" sz="2700" dirty="0">
                <a:solidFill>
                  <a:srgbClr val="FF0000"/>
                </a:solidFill>
              </a:rPr>
              <a:t>4)</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3439191464"/>
      </p:ext>
    </p:extLst>
  </p:cSld>
  <p:clrMapOvr>
    <a:masterClrMapping/>
  </p:clrMapOvr>
  <p:transition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632311"/>
          </a:xfrm>
          <a:prstGeom prst="rect">
            <a:avLst/>
          </a:prstGeom>
        </p:spPr>
        <p:txBody>
          <a:bodyPr wrap="square">
            <a:spAutoFit/>
          </a:bodyPr>
          <a:lstStyle/>
          <a:p>
            <a:pPr marL="355600" indent="-355600">
              <a:buClr>
                <a:srgbClr val="00B050"/>
              </a:buClr>
              <a:buFont typeface="Wingdings 3" panose="05040102010807070707" pitchFamily="18" charset="2"/>
              <a:buChar char=""/>
            </a:pPr>
            <a:r>
              <a:rPr lang="en-US" sz="2000" dirty="0"/>
              <a:t>Exchange rate fluctuations affect different </a:t>
            </a:r>
            <a:r>
              <a:rPr lang="en-US" sz="2000" dirty="0" smtClean="0"/>
              <a:t>stakeholders </a:t>
            </a:r>
            <a:r>
              <a:rPr lang="en-US" sz="2000" dirty="0"/>
              <a:t>in different ways, </a:t>
            </a:r>
            <a:r>
              <a:rPr lang="en-US" sz="2000" dirty="0" smtClean="0"/>
              <a:t>depending on </a:t>
            </a:r>
            <a:r>
              <a:rPr lang="en-US" sz="2000" dirty="0"/>
              <a:t>whether the consequences </a:t>
            </a:r>
            <a:r>
              <a:rPr lang="en-US" sz="2000" dirty="0" smtClean="0"/>
              <a:t>are </a:t>
            </a:r>
            <a:r>
              <a:rPr lang="en-US" sz="2000" dirty="0"/>
              <a:t>seen from the perspective of customers or </a:t>
            </a:r>
            <a:r>
              <a:rPr lang="en-US" sz="2000" dirty="0" smtClean="0"/>
              <a:t>producers (importers </a:t>
            </a:r>
            <a:r>
              <a:rPr lang="en-US" sz="2000" dirty="0"/>
              <a:t>and exporters).</a:t>
            </a:r>
          </a:p>
          <a:p>
            <a:pPr marL="355600" indent="-355600">
              <a:buClr>
                <a:srgbClr val="00B050"/>
              </a:buClr>
              <a:buFont typeface="Wingdings 3" panose="05040102010807070707" pitchFamily="18" charset="2"/>
              <a:buChar char=""/>
            </a:pPr>
            <a:r>
              <a:rPr lang="en-US" sz="2000" dirty="0"/>
              <a:t>The following is an analysis </a:t>
            </a:r>
            <a:r>
              <a:rPr lang="en-US" sz="2000" dirty="0" smtClean="0"/>
              <a:t>of a </a:t>
            </a:r>
            <a:r>
              <a:rPr lang="en-US" sz="2000" dirty="0"/>
              <a:t>strong US dollar, due to either a </a:t>
            </a:r>
            <a:r>
              <a:rPr lang="en-US" sz="2000" dirty="0" smtClean="0"/>
              <a:t>currency appreciation </a:t>
            </a:r>
            <a:r>
              <a:rPr lang="en-US" sz="2000" dirty="0"/>
              <a:t>or a currency revaluation. The opposite results would apply in the case </a:t>
            </a:r>
            <a:r>
              <a:rPr lang="en-US" sz="2000" dirty="0" smtClean="0"/>
              <a:t>of a </a:t>
            </a:r>
            <a:r>
              <a:rPr lang="en-US" sz="2000" dirty="0"/>
              <a:t>currency depreciation or devaluation.</a:t>
            </a:r>
          </a:p>
          <a:p>
            <a:pPr marL="711200" indent="-355600">
              <a:buClr>
                <a:srgbClr val="00B050"/>
              </a:buClr>
              <a:buFont typeface="Arial" panose="020B0604020202020204" pitchFamily="34" charset="0"/>
              <a:buChar char="•"/>
            </a:pPr>
            <a:r>
              <a:rPr lang="en-US" sz="2000" b="1" dirty="0" smtClean="0"/>
              <a:t>Customers </a:t>
            </a:r>
            <a:r>
              <a:rPr lang="en-US" sz="2000" dirty="0"/>
              <a:t>have greater purchasing power when the exchange rate increases. </a:t>
            </a:r>
            <a:r>
              <a:rPr lang="en-US" sz="2000" dirty="0" smtClean="0"/>
              <a:t>E.g., </a:t>
            </a:r>
            <a:r>
              <a:rPr lang="en-US" sz="2000" dirty="0"/>
              <a:t>if the exchange rate changes from $1.6 =£1 to $1.4 =£1, then </a:t>
            </a:r>
            <a:r>
              <a:rPr lang="en-US" sz="2000" dirty="0" smtClean="0"/>
              <a:t>Americans would </a:t>
            </a:r>
            <a:r>
              <a:rPr lang="en-US" sz="2000" dirty="0"/>
              <a:t>require fewer dollars to buy British goods and services. Thus, </a:t>
            </a:r>
            <a:r>
              <a:rPr lang="en-US" sz="2000" dirty="0" smtClean="0"/>
              <a:t>American firms </a:t>
            </a:r>
            <a:r>
              <a:rPr lang="en-US" sz="2000" dirty="0"/>
              <a:t>and individuals </a:t>
            </a:r>
            <a:r>
              <a:rPr lang="en-US" sz="2000" dirty="0" smtClean="0"/>
              <a:t>are </a:t>
            </a:r>
            <a:r>
              <a:rPr lang="en-US" sz="2000" dirty="0"/>
              <a:t>likely to buy more British goods and services.</a:t>
            </a:r>
          </a:p>
          <a:p>
            <a:pPr marL="711200" indent="-355600">
              <a:buClr>
                <a:srgbClr val="00B050"/>
              </a:buClr>
              <a:buFont typeface="Arial" panose="020B0604020202020204" pitchFamily="34" charset="0"/>
              <a:buChar char="•"/>
            </a:pPr>
            <a:r>
              <a:rPr lang="en-US" sz="2000" b="1" dirty="0" smtClean="0"/>
              <a:t>Exporters </a:t>
            </a:r>
            <a:r>
              <a:rPr lang="en-US" sz="2000" dirty="0"/>
              <a:t>face more difficult trading conditions when the exchange rate </a:t>
            </a:r>
            <a:r>
              <a:rPr lang="en-US" sz="2000" dirty="0" smtClean="0"/>
              <a:t>increases. This </a:t>
            </a:r>
            <a:r>
              <a:rPr lang="en-US" sz="2000" dirty="0"/>
              <a:t>is because the price of their goods and services will become more </a:t>
            </a:r>
            <a:r>
              <a:rPr lang="en-US" sz="2000" dirty="0" smtClean="0"/>
              <a:t>expensive for </a:t>
            </a:r>
            <a:r>
              <a:rPr lang="en-US" sz="2000" dirty="0"/>
              <a:t>foreign customers. </a:t>
            </a:r>
            <a:r>
              <a:rPr lang="en-US" sz="2000" dirty="0" smtClean="0"/>
              <a:t>E.g., </a:t>
            </a:r>
            <a:r>
              <a:rPr lang="en-US" sz="2000" dirty="0"/>
              <a:t>if the exchange rate changes from $1.5 = €</a:t>
            </a:r>
            <a:r>
              <a:rPr lang="en-US" sz="2000" dirty="0" smtClean="0"/>
              <a:t>1 to </a:t>
            </a:r>
            <a:r>
              <a:rPr lang="en-US" sz="2000" dirty="0"/>
              <a:t>$1.3 = €1 then customers from the European Union will need to spend </a:t>
            </a:r>
            <a:r>
              <a:rPr lang="en-US" sz="2000" dirty="0" smtClean="0"/>
              <a:t>more money </a:t>
            </a:r>
            <a:r>
              <a:rPr lang="en-US" sz="2000" dirty="0"/>
              <a:t>to buy American </a:t>
            </a:r>
            <a:r>
              <a:rPr lang="en-US" sz="2000" dirty="0" smtClean="0"/>
              <a:t>goods </a:t>
            </a:r>
            <a:r>
              <a:rPr lang="en-US" sz="2000" dirty="0"/>
              <a:t>and services. Therefore, demand for US exports </a:t>
            </a:r>
            <a:r>
              <a:rPr lang="en-US" sz="2000" dirty="0" smtClean="0"/>
              <a:t>is likely </a:t>
            </a:r>
            <a:r>
              <a:rPr lang="en-US" sz="2000" dirty="0"/>
              <a:t>to drop</a:t>
            </a:r>
            <a:r>
              <a:rPr lang="en-US" sz="2000" dirty="0" smtClean="0"/>
              <a:t>.</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902832308"/>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Grade Descriptors</a:t>
            </a:r>
            <a:endParaRPr lang="en-GB" sz="4000" dirty="0"/>
          </a:p>
        </p:txBody>
      </p:sp>
      <p:sp>
        <p:nvSpPr>
          <p:cNvPr id="3" name="Rectangle 2"/>
          <p:cNvSpPr/>
          <p:nvPr/>
        </p:nvSpPr>
        <p:spPr>
          <a:xfrm>
            <a:off x="251520" y="1052736"/>
            <a:ext cx="8568952" cy="5559984"/>
          </a:xfrm>
          <a:prstGeom prst="rect">
            <a:avLst/>
          </a:prstGeom>
        </p:spPr>
        <p:txBody>
          <a:bodyPr wrap="square">
            <a:spAutoFit/>
          </a:bodyPr>
          <a:lstStyle/>
          <a:p>
            <a:pPr marL="406400" indent="-406400">
              <a:buClr>
                <a:srgbClr val="00B050"/>
              </a:buClr>
              <a:buFont typeface="Wingdings 3" panose="05040102010807070707" pitchFamily="18" charset="2"/>
              <a:buChar char=""/>
            </a:pPr>
            <a:r>
              <a:rPr lang="en-US" sz="1870" dirty="0" smtClean="0"/>
              <a:t>To </a:t>
            </a:r>
            <a:r>
              <a:rPr lang="en-US" sz="1870" dirty="0"/>
              <a:t>achieve a</a:t>
            </a:r>
            <a:r>
              <a:rPr lang="en-US" sz="1870" b="1" dirty="0"/>
              <a:t> Grade A</a:t>
            </a:r>
            <a:r>
              <a:rPr lang="en-US" sz="1870" dirty="0"/>
              <a:t>, a candidate must show mastery of the syllabus and an outstanding performance </a:t>
            </a:r>
            <a:r>
              <a:rPr lang="en-US" sz="1870" dirty="0" smtClean="0"/>
              <a:t>on the </a:t>
            </a:r>
            <a:r>
              <a:rPr lang="en-US" sz="1870" dirty="0"/>
              <a:t>more academic problems. Within the separate assessment objectives, a candidate awarded a Grade </a:t>
            </a:r>
            <a:r>
              <a:rPr lang="en-US" sz="1870" dirty="0" smtClean="0"/>
              <a:t>A must </a:t>
            </a:r>
            <a:r>
              <a:rPr lang="en-US" sz="1870" dirty="0"/>
              <a:t>show:</a:t>
            </a:r>
          </a:p>
          <a:p>
            <a:pPr>
              <a:buClr>
                <a:srgbClr val="00B050"/>
              </a:buClr>
            </a:pPr>
            <a:r>
              <a:rPr lang="en-US" sz="1870" b="1" dirty="0"/>
              <a:t>AO1: Knowledge with understanding</a:t>
            </a:r>
          </a:p>
          <a:p>
            <a:pPr marL="693738" indent="-338138">
              <a:buClr>
                <a:srgbClr val="00B050"/>
              </a:buClr>
              <a:buFont typeface="Arial" panose="020B0604020202020204" pitchFamily="34" charset="0"/>
              <a:buChar char="•"/>
            </a:pPr>
            <a:r>
              <a:rPr lang="en-US" sz="1870" dirty="0" smtClean="0"/>
              <a:t>An </a:t>
            </a:r>
            <a:r>
              <a:rPr lang="en-US" sz="1870" dirty="0"/>
              <a:t>excellent ability to identify detailed facts and principles in relation to the content of the syllabus</a:t>
            </a:r>
          </a:p>
          <a:p>
            <a:pPr marL="693738" indent="-338138">
              <a:buClr>
                <a:srgbClr val="00B050"/>
              </a:buClr>
              <a:buFont typeface="Arial" panose="020B0604020202020204" pitchFamily="34" charset="0"/>
              <a:buChar char="•"/>
            </a:pPr>
            <a:r>
              <a:rPr lang="en-US" sz="1870" dirty="0" smtClean="0"/>
              <a:t>An </a:t>
            </a:r>
            <a:r>
              <a:rPr lang="en-US" sz="1870" dirty="0"/>
              <a:t>excellent ability to describe clearly graphs, diagrams, tables</a:t>
            </a:r>
          </a:p>
          <a:p>
            <a:pPr marL="693738" indent="-338138">
              <a:buClr>
                <a:srgbClr val="00B050"/>
              </a:buClr>
              <a:buFont typeface="Arial" panose="020B0604020202020204" pitchFamily="34" charset="0"/>
              <a:buChar char="•"/>
            </a:pPr>
            <a:r>
              <a:rPr lang="en-US" sz="1870" dirty="0" smtClean="0"/>
              <a:t>A </a:t>
            </a:r>
            <a:r>
              <a:rPr lang="en-US" sz="1870" dirty="0"/>
              <a:t>thorough ability to define the concepts and ideas of the syllabus.</a:t>
            </a:r>
          </a:p>
          <a:p>
            <a:pPr>
              <a:buClr>
                <a:srgbClr val="00B050"/>
              </a:buClr>
            </a:pPr>
            <a:r>
              <a:rPr lang="en-US" sz="1870" b="1" dirty="0"/>
              <a:t>AO2: Analysis</a:t>
            </a:r>
          </a:p>
          <a:p>
            <a:pPr marL="693738" indent="-338138">
              <a:buClr>
                <a:srgbClr val="00B050"/>
              </a:buClr>
              <a:buFont typeface="Arial" panose="020B0604020202020204" pitchFamily="34" charset="0"/>
              <a:buChar char="•"/>
            </a:pPr>
            <a:r>
              <a:rPr lang="en-US" sz="1870" dirty="0" smtClean="0"/>
              <a:t>An </a:t>
            </a:r>
            <a:r>
              <a:rPr lang="en-US" sz="1870" dirty="0"/>
              <a:t>excellent ability to classify and comment on information</a:t>
            </a:r>
          </a:p>
          <a:p>
            <a:pPr marL="693738" indent="-338138">
              <a:buClr>
                <a:srgbClr val="00B050"/>
              </a:buClr>
              <a:buFont typeface="Arial" panose="020B0604020202020204" pitchFamily="34" charset="0"/>
              <a:buChar char="•"/>
            </a:pPr>
            <a:r>
              <a:rPr lang="en-US" sz="1870" dirty="0" smtClean="0"/>
              <a:t>An </a:t>
            </a:r>
            <a:r>
              <a:rPr lang="en-US" sz="1870" dirty="0"/>
              <a:t>ability to apply this information in a logical and well-structured manner to illustrate the </a:t>
            </a:r>
            <a:r>
              <a:rPr lang="en-US" sz="1870" dirty="0" smtClean="0"/>
              <a:t>application of </a:t>
            </a:r>
            <a:r>
              <a:rPr lang="en-US" sz="1870" dirty="0"/>
              <a:t>economic analysis to a particular situation.</a:t>
            </a:r>
          </a:p>
          <a:p>
            <a:pPr>
              <a:buClr>
                <a:srgbClr val="00B050"/>
              </a:buClr>
            </a:pPr>
            <a:r>
              <a:rPr lang="en-US" sz="1870" b="1" dirty="0"/>
              <a:t>AO3: Critical evaluation and decision-making</a:t>
            </a:r>
          </a:p>
          <a:p>
            <a:pPr marL="693738" indent="-338138">
              <a:buClr>
                <a:srgbClr val="00B050"/>
              </a:buClr>
              <a:buFont typeface="Arial" panose="020B0604020202020204" pitchFamily="34" charset="0"/>
              <a:buChar char="•"/>
            </a:pPr>
            <a:r>
              <a:rPr lang="en-US" sz="1870" dirty="0" smtClean="0"/>
              <a:t>A </a:t>
            </a:r>
            <a:r>
              <a:rPr lang="en-US" sz="1870" dirty="0"/>
              <a:t>thorough ability to classify and order information</a:t>
            </a:r>
          </a:p>
          <a:p>
            <a:pPr marL="693738" indent="-338138">
              <a:buClr>
                <a:srgbClr val="00B050"/>
              </a:buClr>
              <a:buFont typeface="Arial" panose="020B0604020202020204" pitchFamily="34" charset="0"/>
              <a:buChar char="•"/>
            </a:pPr>
            <a:r>
              <a:rPr lang="en-US" sz="1870" dirty="0" smtClean="0"/>
              <a:t>A </a:t>
            </a:r>
            <a:r>
              <a:rPr lang="en-US" sz="1870" dirty="0"/>
              <a:t>sound ability to discriminate between varied sources of information and to distinguish </a:t>
            </a:r>
            <a:r>
              <a:rPr lang="en-US" sz="1870" dirty="0" smtClean="0"/>
              <a:t>clearly between </a:t>
            </a:r>
            <a:r>
              <a:rPr lang="en-US" sz="1870" dirty="0"/>
              <a:t>facts and opinions</a:t>
            </a:r>
          </a:p>
          <a:p>
            <a:pPr marL="693738" indent="-338138">
              <a:buClr>
                <a:srgbClr val="00B050"/>
              </a:buClr>
              <a:buFont typeface="Arial" panose="020B0604020202020204" pitchFamily="34" charset="0"/>
              <a:buChar char="•"/>
            </a:pPr>
            <a:r>
              <a:rPr lang="en-US" sz="1870" dirty="0" smtClean="0"/>
              <a:t>A </a:t>
            </a:r>
            <a:r>
              <a:rPr lang="en-US" sz="1870" dirty="0"/>
              <a:t>sound ability to make clear, reasoned judgements and to communicate them in an accurate </a:t>
            </a:r>
            <a:r>
              <a:rPr lang="en-US" sz="1870" dirty="0" smtClean="0"/>
              <a:t>and logical </a:t>
            </a:r>
            <a:r>
              <a:rPr lang="en-US" sz="1870" dirty="0"/>
              <a:t>manner.</a:t>
            </a:r>
          </a:p>
        </p:txBody>
      </p:sp>
    </p:spTree>
    <p:extLst>
      <p:ext uri="{BB962C8B-B14F-4D97-AF65-F5344CB8AC3E}">
        <p14:creationId xmlns:p14="http://schemas.microsoft.com/office/powerpoint/2010/main" val="2659212208"/>
      </p:ext>
    </p:extLst>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455340"/>
          </a:xfrm>
          <a:prstGeom prst="rect">
            <a:avLst/>
          </a:prstGeom>
        </p:spPr>
        <p:txBody>
          <a:bodyPr wrap="square">
            <a:spAutoFit/>
          </a:bodyPr>
          <a:lstStyle/>
          <a:p>
            <a:pPr marL="711200" indent="-355600">
              <a:buClr>
                <a:srgbClr val="00B050"/>
              </a:buClr>
              <a:buFont typeface="Arial" panose="020B0604020202020204" pitchFamily="34" charset="0"/>
              <a:buChar char="•"/>
            </a:pPr>
            <a:r>
              <a:rPr lang="en-US" sz="2050" b="1" dirty="0" smtClean="0"/>
              <a:t>Importers </a:t>
            </a:r>
            <a:r>
              <a:rPr lang="en-US" sz="2050" dirty="0"/>
              <a:t>potentially gain from a strong dollar because this makes it cheaper </a:t>
            </a:r>
            <a:r>
              <a:rPr lang="en-US" sz="2050" dirty="0" smtClean="0"/>
              <a:t>for US </a:t>
            </a:r>
            <a:r>
              <a:rPr lang="en-US" sz="2050" dirty="0"/>
              <a:t>firms to import raw materials, </a:t>
            </a:r>
            <a:r>
              <a:rPr lang="en-US" sz="2050" dirty="0" smtClean="0"/>
              <a:t>components </a:t>
            </a:r>
            <a:r>
              <a:rPr lang="en-US" sz="2050" dirty="0"/>
              <a:t>and finished goods from </a:t>
            </a:r>
            <a:r>
              <a:rPr lang="en-US" sz="2050" dirty="0" smtClean="0"/>
              <a:t>abroad. E.g</a:t>
            </a:r>
            <a:r>
              <a:rPr lang="en-US" sz="2050" dirty="0"/>
              <a:t>.</a:t>
            </a:r>
            <a:r>
              <a:rPr lang="en-US" sz="2050" dirty="0" smtClean="0"/>
              <a:t>, </a:t>
            </a:r>
            <a:r>
              <a:rPr lang="en-US" sz="2050" dirty="0"/>
              <a:t>if the exchange rate appreciates from $1.5 = €1 to $1.3 = €1, </a:t>
            </a:r>
            <a:r>
              <a:rPr lang="en-US" sz="2050" dirty="0" smtClean="0"/>
              <a:t>the American </a:t>
            </a:r>
            <a:r>
              <a:rPr lang="en-US" sz="2050" dirty="0"/>
              <a:t>importers only need to spend $1300 on each €1000 order of goods </a:t>
            </a:r>
            <a:r>
              <a:rPr lang="en-US" sz="2050" dirty="0" smtClean="0"/>
              <a:t>and services </a:t>
            </a:r>
            <a:r>
              <a:rPr lang="en-US" sz="2050" dirty="0"/>
              <a:t>from Europe, rather than $1500. While this is bad for US firms </a:t>
            </a:r>
            <a:r>
              <a:rPr lang="en-US" sz="2050" dirty="0" smtClean="0"/>
              <a:t>trying to </a:t>
            </a:r>
            <a:r>
              <a:rPr lang="en-US" sz="2050" dirty="0"/>
              <a:t>compete with American imports, it can help to reduce cost-push </a:t>
            </a:r>
            <a:r>
              <a:rPr lang="en-US" sz="2050" dirty="0" smtClean="0"/>
              <a:t>inflation (Chapter </a:t>
            </a:r>
            <a:r>
              <a:rPr lang="en-US" sz="2050" dirty="0"/>
              <a:t>18</a:t>
            </a:r>
            <a:r>
              <a:rPr lang="en-US" sz="2050" dirty="0" smtClean="0"/>
              <a:t>).</a:t>
            </a:r>
          </a:p>
          <a:p>
            <a:pPr marL="355600" indent="-355600">
              <a:buClr>
                <a:srgbClr val="00B050"/>
              </a:buClr>
              <a:buFont typeface="Wingdings 3" panose="05040102010807070707" pitchFamily="18" charset="2"/>
              <a:buChar char=""/>
            </a:pPr>
            <a:r>
              <a:rPr lang="en-US" sz="2050" dirty="0"/>
              <a:t>Exchange rate fluctuations also have consequences for macroeconomic </a:t>
            </a:r>
            <a:r>
              <a:rPr lang="en-US" sz="2050" dirty="0" smtClean="0"/>
              <a:t>objectives. An </a:t>
            </a:r>
            <a:r>
              <a:rPr lang="en-US" sz="2050" dirty="0"/>
              <a:t>increase in the exchange rate will have the following effects on the balance </a:t>
            </a:r>
            <a:r>
              <a:rPr lang="en-US" sz="2050" dirty="0" smtClean="0"/>
              <a:t>of payments</a:t>
            </a:r>
            <a:r>
              <a:rPr lang="en-US" sz="2050" dirty="0"/>
              <a:t>, employment, inflation and economic growth:</a:t>
            </a:r>
          </a:p>
          <a:p>
            <a:pPr marL="711200" indent="-355600">
              <a:buClr>
                <a:srgbClr val="00B050"/>
              </a:buClr>
              <a:buFont typeface="Arial" panose="020B0604020202020204" pitchFamily="34" charset="0"/>
              <a:buChar char="•"/>
            </a:pPr>
            <a:r>
              <a:rPr lang="en-US" sz="2050" b="1" dirty="0" smtClean="0"/>
              <a:t>Balance </a:t>
            </a:r>
            <a:r>
              <a:rPr lang="en-US" sz="2050" b="1" dirty="0"/>
              <a:t>of payments </a:t>
            </a:r>
            <a:r>
              <a:rPr lang="en-US" sz="2050" dirty="0" smtClean="0"/>
              <a:t>– If a </a:t>
            </a:r>
            <a:r>
              <a:rPr lang="en-US" sz="2050" dirty="0"/>
              <a:t>currency appreciation has a larger impact on </a:t>
            </a:r>
            <a:r>
              <a:rPr lang="en-US" sz="2050" dirty="0" smtClean="0"/>
              <a:t>exports than </a:t>
            </a:r>
            <a:r>
              <a:rPr lang="en-US" sz="2050" dirty="0"/>
              <a:t>imports (that is, there is a net full in the value of exports), then the balance </a:t>
            </a:r>
            <a:r>
              <a:rPr lang="en-US" sz="2050" dirty="0" smtClean="0"/>
              <a:t>of payments </a:t>
            </a:r>
            <a:r>
              <a:rPr lang="en-US" sz="2050" dirty="0"/>
              <a:t>will worsen. This is because a strong currency will make it more </a:t>
            </a:r>
            <a:r>
              <a:rPr lang="en-US" sz="2050" dirty="0" smtClean="0"/>
              <a:t>difficult for </a:t>
            </a:r>
            <a:r>
              <a:rPr lang="en-US" sz="2050" dirty="0"/>
              <a:t>exporters to sell their goods and services in </a:t>
            </a:r>
            <a:r>
              <a:rPr lang="en-US" sz="2050" dirty="0" smtClean="0"/>
              <a:t>overseas </a:t>
            </a:r>
            <a:r>
              <a:rPr lang="en-US" sz="2050" dirty="0"/>
              <a:t>markets</a:t>
            </a:r>
            <a:r>
              <a:rPr lang="en-US" sz="2050" dirty="0" smtClean="0"/>
              <a:t>.</a:t>
            </a:r>
            <a:endParaRPr lang="en-US" sz="205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2941660518"/>
      </p:ext>
    </p:extLst>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273</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632311"/>
          </a:xfrm>
          <a:prstGeom prst="rect">
            <a:avLst/>
          </a:prstGeom>
        </p:spPr>
        <p:txBody>
          <a:bodyPr wrap="square">
            <a:spAutoFit/>
          </a:bodyPr>
          <a:lstStyle/>
          <a:p>
            <a:pPr marL="361950" indent="-355600">
              <a:buClr>
                <a:srgbClr val="00B050"/>
              </a:buClr>
              <a:buFont typeface="Arial" panose="020B0604020202020204" pitchFamily="34" charset="0"/>
              <a:buChar char="•"/>
            </a:pPr>
            <a:r>
              <a:rPr lang="en-US" sz="2000" b="1" dirty="0" smtClean="0"/>
              <a:t>Employment</a:t>
            </a:r>
            <a:r>
              <a:rPr lang="en-US" sz="2000" dirty="0" smtClean="0"/>
              <a:t> - A fall in net exports and deteriorating profits will, in the long run, cause job losses in export-oriented businesses. This will therefore cause unemployment in the economy.</a:t>
            </a:r>
          </a:p>
          <a:p>
            <a:pPr marL="361950" indent="-355600">
              <a:buClr>
                <a:srgbClr val="00B050"/>
              </a:buClr>
              <a:buFont typeface="Arial" panose="020B0604020202020204" pitchFamily="34" charset="0"/>
              <a:buChar char="•"/>
            </a:pPr>
            <a:r>
              <a:rPr lang="en-US" sz="2000" dirty="0" smtClean="0"/>
              <a:t>Greece and Spain suffered from high unemployment in 2012-13 due to the strength of the euro, with unemployment reaching record levels of 26.8% and 26.1% respectively. In Spain, youth unemployment (among those aged 21 and below) reached a historic high of 55%.</a:t>
            </a:r>
          </a:p>
          <a:p>
            <a:pPr marL="361950" indent="-355600">
              <a:buClr>
                <a:srgbClr val="00B050"/>
              </a:buClr>
              <a:buFont typeface="Arial" panose="020B0604020202020204" pitchFamily="34" charset="0"/>
              <a:buChar char="•"/>
            </a:pPr>
            <a:r>
              <a:rPr lang="en-US" sz="2000" b="1" dirty="0" smtClean="0"/>
              <a:t>Inflation</a:t>
            </a:r>
            <a:r>
              <a:rPr lang="en-US" sz="2000" dirty="0" smtClean="0"/>
              <a:t> - Lower levels of spending in the economy, caused by higher unemployment, will tend to reduce the rate of inflation. In addition, if the country relies heavily on certain imports, such as oil or food supplies, then the higher exchange </a:t>
            </a:r>
            <a:br>
              <a:rPr lang="en-US" sz="2000" dirty="0" smtClean="0"/>
            </a:br>
            <a:r>
              <a:rPr lang="en-US" sz="2000" dirty="0" smtClean="0"/>
              <a:t>rate will help to reduce the general </a:t>
            </a:r>
            <a:br>
              <a:rPr lang="en-US" sz="2000" dirty="0" smtClean="0"/>
            </a:br>
            <a:r>
              <a:rPr lang="en-US" sz="2000" dirty="0" smtClean="0"/>
              <a:t>price level even further.</a:t>
            </a:r>
          </a:p>
          <a:p>
            <a:pPr marL="361950" indent="-355600">
              <a:buClr>
                <a:srgbClr val="00B050"/>
              </a:buClr>
              <a:buFont typeface="Arial" panose="020B0604020202020204" pitchFamily="34" charset="0"/>
              <a:buChar char="•"/>
            </a:pPr>
            <a:r>
              <a:rPr lang="en-US" sz="2000" b="1" dirty="0" smtClean="0"/>
              <a:t>Economic growth </a:t>
            </a:r>
            <a:r>
              <a:rPr lang="en-US" sz="2000" dirty="0" smtClean="0"/>
              <a:t>- In the long run, </a:t>
            </a:r>
            <a:br>
              <a:rPr lang="en-US" sz="2000" dirty="0" smtClean="0"/>
            </a:br>
            <a:r>
              <a:rPr lang="en-US" sz="2000" dirty="0" smtClean="0"/>
              <a:t>economic growth is likely to fall due </a:t>
            </a:r>
            <a:br>
              <a:rPr lang="en-US" sz="2000" dirty="0" smtClean="0"/>
            </a:br>
            <a:r>
              <a:rPr lang="en-US" sz="2000" dirty="0" smtClean="0"/>
              <a:t>to the combination of lower export </a:t>
            </a:r>
            <a:br>
              <a:rPr lang="en-US" sz="2000" dirty="0" smtClean="0"/>
            </a:br>
            <a:r>
              <a:rPr lang="en-US" sz="2000" dirty="0" smtClean="0"/>
              <a:t>sales and higher unemployment </a:t>
            </a:r>
            <a:br>
              <a:rPr lang="en-US" sz="2000" dirty="0" smtClean="0"/>
            </a:br>
            <a:r>
              <a:rPr lang="en-US" sz="2000" dirty="0" smtClean="0"/>
              <a:t>caused by the higher exchange rate.</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
        <p:nvSpPr>
          <p:cNvPr id="2" name="Rectangle 1"/>
          <p:cNvSpPr/>
          <p:nvPr/>
        </p:nvSpPr>
        <p:spPr>
          <a:xfrm>
            <a:off x="5220072" y="6021288"/>
            <a:ext cx="3564128" cy="707886"/>
          </a:xfrm>
          <a:prstGeom prst="rect">
            <a:avLst/>
          </a:prstGeom>
        </p:spPr>
        <p:txBody>
          <a:bodyPr wrap="square">
            <a:spAutoFit/>
          </a:bodyPr>
          <a:lstStyle/>
          <a:p>
            <a:pPr algn="ctr"/>
            <a:r>
              <a:rPr lang="en-GB" sz="2000" dirty="0" smtClean="0">
                <a:latin typeface="Arial" panose="020B0604020202020204" pitchFamily="34" charset="0"/>
              </a:rPr>
              <a:t>People queuing outside a job centre in Spain</a:t>
            </a:r>
            <a:endParaRPr lang="en-GB" sz="2000" dirty="0"/>
          </a:p>
        </p:txBody>
      </p:sp>
    </p:spTree>
    <p:extLst>
      <p:ext uri="{BB962C8B-B14F-4D97-AF65-F5344CB8AC3E}">
        <p14:creationId xmlns:p14="http://schemas.microsoft.com/office/powerpoint/2010/main" val="1294243183"/>
      </p:ext>
    </p:extLst>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816977"/>
          </a:xfrm>
          <a:prstGeom prst="rect">
            <a:avLst/>
          </a:prstGeom>
        </p:spPr>
        <p:txBody>
          <a:bodyPr wrap="square">
            <a:spAutoFit/>
          </a:bodyPr>
          <a:lstStyle/>
          <a:p>
            <a:pPr marL="534988" indent="-528638">
              <a:buClr>
                <a:srgbClr val="00B050"/>
              </a:buClr>
            </a:pPr>
            <a:r>
              <a:rPr lang="en-US" sz="3100" b="1" dirty="0">
                <a:solidFill>
                  <a:srgbClr val="FF0000"/>
                </a:solidFill>
              </a:rPr>
              <a:t>Exam practice</a:t>
            </a:r>
          </a:p>
          <a:p>
            <a:pPr marL="534988" indent="-528638">
              <a:buClr>
                <a:srgbClr val="00B050"/>
              </a:buClr>
              <a:buFont typeface="Wingdings 3" panose="05040102010807070707" pitchFamily="18" charset="2"/>
              <a:buChar char=""/>
            </a:pPr>
            <a:r>
              <a:rPr lang="en-US" sz="3100" dirty="0">
                <a:solidFill>
                  <a:srgbClr val="FF0000"/>
                </a:solidFill>
              </a:rPr>
              <a:t>Since China's admission to the World Trade Organization in November 2001, the </a:t>
            </a:r>
            <a:r>
              <a:rPr lang="en-US" sz="3100" dirty="0" smtClean="0">
                <a:solidFill>
                  <a:srgbClr val="FF0000"/>
                </a:solidFill>
              </a:rPr>
              <a:t>USA has </a:t>
            </a:r>
            <a:r>
              <a:rPr lang="en-US" sz="3100" dirty="0">
                <a:solidFill>
                  <a:srgbClr val="FF0000"/>
                </a:solidFill>
              </a:rPr>
              <a:t>complained that the Chinese government has deliberately kept its exchange </a:t>
            </a:r>
            <a:r>
              <a:rPr lang="en-US" sz="3100" dirty="0" smtClean="0">
                <a:solidFill>
                  <a:srgbClr val="FF0000"/>
                </a:solidFill>
              </a:rPr>
              <a:t>rate artificially </a:t>
            </a:r>
            <a:r>
              <a:rPr lang="en-US" sz="3100" dirty="0">
                <a:solidFill>
                  <a:srgbClr val="FF0000"/>
                </a:solidFill>
              </a:rPr>
              <a:t>low. The low value of the yuan compared with the dollar has contributed </a:t>
            </a:r>
            <a:r>
              <a:rPr lang="en-US" sz="3100" dirty="0" smtClean="0">
                <a:solidFill>
                  <a:srgbClr val="FF0000"/>
                </a:solidFill>
              </a:rPr>
              <a:t>to the </a:t>
            </a:r>
            <a:r>
              <a:rPr lang="en-US" sz="3100" dirty="0">
                <a:solidFill>
                  <a:srgbClr val="FF0000"/>
                </a:solidFill>
              </a:rPr>
              <a:t>economic problems of the US economy.</a:t>
            </a:r>
          </a:p>
          <a:p>
            <a:pPr marL="620713" indent="-614363">
              <a:buClr>
                <a:srgbClr val="00B050"/>
              </a:buClr>
              <a:buFont typeface="+mj-lt"/>
              <a:buAutoNum type="arabicPeriod"/>
            </a:pPr>
            <a:r>
              <a:rPr lang="en-US" sz="3100" dirty="0" smtClean="0">
                <a:solidFill>
                  <a:srgbClr val="FF0000"/>
                </a:solidFill>
              </a:rPr>
              <a:t>Define </a:t>
            </a:r>
            <a:r>
              <a:rPr lang="en-US" sz="3100" dirty="0">
                <a:solidFill>
                  <a:srgbClr val="FF0000"/>
                </a:solidFill>
              </a:rPr>
              <a:t>the term 'exchange rate'. </a:t>
            </a:r>
            <a:r>
              <a:rPr lang="en-US" sz="3100" dirty="0" smtClean="0">
                <a:solidFill>
                  <a:srgbClr val="FF0000"/>
                </a:solidFill>
              </a:rPr>
              <a:t>(2</a:t>
            </a:r>
            <a:r>
              <a:rPr lang="en-US" sz="3100" dirty="0">
                <a:solidFill>
                  <a:srgbClr val="FF0000"/>
                </a:solidFill>
              </a:rPr>
              <a:t>)</a:t>
            </a:r>
          </a:p>
          <a:p>
            <a:pPr marL="620713" indent="-614363">
              <a:buClr>
                <a:srgbClr val="00B050"/>
              </a:buClr>
              <a:buFont typeface="+mj-lt"/>
              <a:buAutoNum type="arabicPeriod"/>
            </a:pPr>
            <a:r>
              <a:rPr lang="en-US" sz="3100" dirty="0" smtClean="0">
                <a:solidFill>
                  <a:srgbClr val="FF0000"/>
                </a:solidFill>
              </a:rPr>
              <a:t>Explain </a:t>
            </a:r>
            <a:r>
              <a:rPr lang="en-US" sz="3100" dirty="0">
                <a:solidFill>
                  <a:srgbClr val="FF0000"/>
                </a:solidFill>
              </a:rPr>
              <a:t>two advantages of a weak yuan for the Chinese economy. </a:t>
            </a:r>
            <a:r>
              <a:rPr lang="en-US" sz="3100" dirty="0" smtClean="0">
                <a:solidFill>
                  <a:srgbClr val="FF0000"/>
                </a:solidFill>
              </a:rPr>
              <a:t>(4</a:t>
            </a:r>
            <a:r>
              <a:rPr lang="en-US" sz="3100" dirty="0">
                <a:solidFill>
                  <a:srgbClr val="FF0000"/>
                </a:solidFill>
              </a:rPr>
              <a:t>)</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Tree>
    <p:extLst>
      <p:ext uri="{BB962C8B-B14F-4D97-AF65-F5344CB8AC3E}">
        <p14:creationId xmlns:p14="http://schemas.microsoft.com/office/powerpoint/2010/main" val="3409799306"/>
      </p:ext>
    </p:extLst>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46341"/>
            <a:ext cx="8544272" cy="5324535"/>
          </a:xfrm>
          <a:prstGeom prst="rect">
            <a:avLst/>
          </a:prstGeom>
        </p:spPr>
        <p:txBody>
          <a:bodyPr wrap="square">
            <a:spAutoFit/>
          </a:bodyPr>
          <a:lstStyle/>
          <a:p>
            <a:pPr marL="361950" indent="-355600">
              <a:buClr>
                <a:srgbClr val="00B050"/>
              </a:buClr>
              <a:buFont typeface="Wingdings 3" panose="05040102010807070707" pitchFamily="18" charset="2"/>
              <a:buChar char=""/>
            </a:pPr>
            <a:r>
              <a:rPr lang="en-US" sz="2000" dirty="0" smtClean="0"/>
              <a:t>Firms </a:t>
            </a:r>
            <a:r>
              <a:rPr lang="en-US" sz="2000" dirty="0"/>
              <a:t>can deal with a higher or strong exchange rate in a number of ways, such as:</a:t>
            </a:r>
          </a:p>
          <a:p>
            <a:pPr marL="723900" indent="-355600">
              <a:buClr>
                <a:srgbClr val="00B050"/>
              </a:buClr>
              <a:buFont typeface="Arial" panose="020B0604020202020204" pitchFamily="34" charset="0"/>
              <a:buChar char="•"/>
            </a:pPr>
            <a:r>
              <a:rPr lang="en-US" sz="2000" b="1" dirty="0" smtClean="0"/>
              <a:t>cutting </a:t>
            </a:r>
            <a:r>
              <a:rPr lang="en-US" sz="2000" b="1" dirty="0"/>
              <a:t>export prices </a:t>
            </a:r>
            <a:r>
              <a:rPr lang="en-US" sz="2000" dirty="0"/>
              <a:t>to maintain their price competitiveness against foreign </a:t>
            </a:r>
            <a:r>
              <a:rPr lang="en-US" sz="2000" dirty="0" smtClean="0"/>
              <a:t>rivals, which </a:t>
            </a:r>
            <a:r>
              <a:rPr lang="en-US" sz="2000" dirty="0"/>
              <a:t>means the domestic firms will have to accept lower profit margins</a:t>
            </a:r>
          </a:p>
          <a:p>
            <a:pPr marL="723900" indent="-355600">
              <a:buClr>
                <a:srgbClr val="00B050"/>
              </a:buClr>
              <a:buFont typeface="Arial" panose="020B0604020202020204" pitchFamily="34" charset="0"/>
              <a:buChar char="•"/>
            </a:pPr>
            <a:r>
              <a:rPr lang="en-US" sz="2000" b="1" dirty="0" smtClean="0"/>
              <a:t>seeking </a:t>
            </a:r>
            <a:r>
              <a:rPr lang="en-US" sz="2000" b="1" dirty="0"/>
              <a:t>alternative overseas suppliers</a:t>
            </a:r>
            <a:r>
              <a:rPr lang="en-US" sz="2000" dirty="0"/>
              <a:t> of cheaper raw materials and components</a:t>
            </a:r>
          </a:p>
          <a:p>
            <a:pPr marL="723900" indent="-355600">
              <a:buClr>
                <a:srgbClr val="00B050"/>
              </a:buClr>
              <a:buFont typeface="Arial" panose="020B0604020202020204" pitchFamily="34" charset="0"/>
              <a:buChar char="•"/>
            </a:pPr>
            <a:r>
              <a:rPr lang="en-US" sz="2000" b="1" dirty="0" smtClean="0"/>
              <a:t>improving </a:t>
            </a:r>
            <a:r>
              <a:rPr lang="en-US" sz="2000" b="1" dirty="0"/>
              <a:t>productivity </a:t>
            </a:r>
            <a:r>
              <a:rPr lang="en-US" sz="2000" dirty="0"/>
              <a:t>(efficiency) gains to keep </a:t>
            </a:r>
            <a:r>
              <a:rPr lang="en-US" sz="2000" dirty="0" smtClean="0"/>
              <a:t>average labour </a:t>
            </a:r>
            <a:r>
              <a:rPr lang="en-US" sz="2000" dirty="0"/>
              <a:t>costs under control</a:t>
            </a:r>
          </a:p>
          <a:p>
            <a:pPr marL="723900" indent="-355600">
              <a:buClr>
                <a:srgbClr val="00B050"/>
              </a:buClr>
              <a:buFont typeface="Arial" panose="020B0604020202020204" pitchFamily="34" charset="0"/>
              <a:buChar char="•"/>
            </a:pPr>
            <a:r>
              <a:rPr lang="en-US" sz="2000" b="1" dirty="0" smtClean="0"/>
              <a:t>focusing </a:t>
            </a:r>
            <a:r>
              <a:rPr lang="en-US" sz="2000" b="1" dirty="0"/>
              <a:t>on supplying </a:t>
            </a:r>
            <a:r>
              <a:rPr lang="en-US" sz="2000" dirty="0"/>
              <a:t>more price inelastic and income inelastic products </a:t>
            </a:r>
            <a:r>
              <a:rPr lang="en-US" sz="2000" dirty="0" smtClean="0"/>
              <a:t>because customers </a:t>
            </a:r>
            <a:r>
              <a:rPr lang="en-US" sz="2000" dirty="0"/>
              <a:t>become less sensitive to exchange rate fluctuations</a:t>
            </a:r>
          </a:p>
          <a:p>
            <a:pPr marL="723900" indent="-355600">
              <a:buClr>
                <a:srgbClr val="00B050"/>
              </a:buClr>
              <a:buFont typeface="Arial" panose="020B0604020202020204" pitchFamily="34" charset="0"/>
              <a:buChar char="•"/>
            </a:pPr>
            <a:r>
              <a:rPr lang="en-US" sz="2000" b="1" dirty="0" smtClean="0"/>
              <a:t>focusing </a:t>
            </a:r>
            <a:r>
              <a:rPr lang="en-US" sz="2000" b="1" dirty="0"/>
              <a:t>on non-price factors </a:t>
            </a:r>
            <a:r>
              <a:rPr lang="en-US" sz="2000" dirty="0"/>
              <a:t>that are important to </a:t>
            </a:r>
            <a:r>
              <a:rPr lang="en-US" sz="2000" dirty="0" smtClean="0"/>
              <a:t>overseas </a:t>
            </a:r>
            <a:r>
              <a:rPr lang="en-US" sz="2000" dirty="0"/>
              <a:t>customers, such </a:t>
            </a:r>
            <a:r>
              <a:rPr lang="en-US" sz="2000" dirty="0" smtClean="0"/>
              <a:t>as brand </a:t>
            </a:r>
            <a:r>
              <a:rPr lang="en-US" sz="2000" dirty="0"/>
              <a:t>awareness and social responsibility</a:t>
            </a:r>
          </a:p>
          <a:p>
            <a:pPr marL="723900" indent="-355600">
              <a:buClr>
                <a:srgbClr val="00B050"/>
              </a:buClr>
              <a:buFont typeface="Arial" panose="020B0604020202020204" pitchFamily="34" charset="0"/>
              <a:buChar char="•"/>
            </a:pPr>
            <a:r>
              <a:rPr lang="en-US" sz="2000" b="1" dirty="0" smtClean="0"/>
              <a:t>relocating </a:t>
            </a:r>
            <a:r>
              <a:rPr lang="en-US" sz="2000" b="1" dirty="0"/>
              <a:t>production processes </a:t>
            </a:r>
            <a:r>
              <a:rPr lang="en-US" sz="2000" b="1" dirty="0" smtClean="0"/>
              <a:t>overseas</a:t>
            </a:r>
            <a:r>
              <a:rPr lang="en-US" sz="2000" dirty="0"/>
              <a:t>, where costs of production are </a:t>
            </a:r>
            <a:r>
              <a:rPr lang="en-US" sz="2000" dirty="0" smtClean="0"/>
              <a:t>relatively low </a:t>
            </a:r>
            <a:r>
              <a:rPr lang="en-US" sz="2000" dirty="0"/>
              <a:t>and where operations are less exposed to exchange rate fluctuations.</a:t>
            </a:r>
          </a:p>
        </p:txBody>
      </p:sp>
      <p:sp>
        <p:nvSpPr>
          <p:cNvPr id="8" name="Title 2"/>
          <p:cNvSpPr>
            <a:spLocks noGrp="1"/>
          </p:cNvSpPr>
          <p:nvPr>
            <p:ph type="title"/>
          </p:nvPr>
        </p:nvSpPr>
        <p:spPr>
          <a:xfrm>
            <a:off x="70266" y="72008"/>
            <a:ext cx="7814102" cy="548680"/>
          </a:xfrm>
        </p:spPr>
        <p:txBody>
          <a:bodyPr>
            <a:noAutofit/>
          </a:bodyPr>
          <a:lstStyle/>
          <a:p>
            <a:r>
              <a:rPr lang="en-US" sz="3300" dirty="0" smtClean="0"/>
              <a:t>P8.3 </a:t>
            </a:r>
            <a:r>
              <a:rPr lang="en-US" sz="3300" dirty="0"/>
              <a:t>– </a:t>
            </a:r>
            <a:r>
              <a:rPr lang="en-US" sz="3300" dirty="0" smtClean="0"/>
              <a:t>Coping with a Strong Exchange Rate</a:t>
            </a:r>
            <a:endParaRPr lang="en-GB" sz="3300" dirty="0"/>
          </a:p>
        </p:txBody>
      </p:sp>
    </p:spTree>
    <p:extLst>
      <p:ext uri="{BB962C8B-B14F-4D97-AF65-F5344CB8AC3E}">
        <p14:creationId xmlns:p14="http://schemas.microsoft.com/office/powerpoint/2010/main" val="2666765638"/>
      </p:ext>
    </p:extLst>
  </p:cSld>
  <p:clrMapOvr>
    <a:masterClrMapping/>
  </p:clrMapOvr>
  <p:transition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2924944"/>
            <a:ext cx="8544272" cy="3539430"/>
          </a:xfrm>
          <a:prstGeom prst="rect">
            <a:avLst/>
          </a:prstGeom>
        </p:spPr>
        <p:txBody>
          <a:bodyPr wrap="square">
            <a:spAutoFit/>
          </a:bodyPr>
          <a:lstStyle/>
          <a:p>
            <a:pPr marL="534988" indent="-528638">
              <a:buClr>
                <a:srgbClr val="00B050"/>
              </a:buClr>
              <a:tabLst>
                <a:tab pos="8332788" algn="r"/>
              </a:tabLst>
            </a:pPr>
            <a:r>
              <a:rPr lang="en-US" sz="3200" b="1" dirty="0">
                <a:solidFill>
                  <a:srgbClr val="FF0000"/>
                </a:solidFill>
              </a:rPr>
              <a:t>Exam practice</a:t>
            </a:r>
          </a:p>
          <a:p>
            <a:pPr marL="534988" indent="-528638">
              <a:buClr>
                <a:srgbClr val="00B050"/>
              </a:buClr>
              <a:buFont typeface="+mj-lt"/>
              <a:buAutoNum type="arabicPeriod"/>
              <a:tabLst>
                <a:tab pos="8332788" algn="r"/>
              </a:tabLst>
            </a:pPr>
            <a:r>
              <a:rPr lang="en-US" sz="3200" dirty="0" smtClean="0">
                <a:solidFill>
                  <a:srgbClr val="FF0000"/>
                </a:solidFill>
              </a:rPr>
              <a:t>Explain</a:t>
            </a:r>
            <a:r>
              <a:rPr lang="en-US" sz="3200" dirty="0">
                <a:solidFill>
                  <a:srgbClr val="FF0000"/>
                </a:solidFill>
              </a:rPr>
              <a:t>, with the aid of a numerical example, what is meant by an </a:t>
            </a:r>
            <a:r>
              <a:rPr lang="en-US" sz="3200" dirty="0" smtClean="0">
                <a:solidFill>
                  <a:srgbClr val="FF0000"/>
                </a:solidFill>
              </a:rPr>
              <a:t>‘appreciation’ in the value of a currency.	(</a:t>
            </a:r>
            <a:r>
              <a:rPr lang="en-US" sz="3200" dirty="0">
                <a:solidFill>
                  <a:srgbClr val="FF0000"/>
                </a:solidFill>
              </a:rPr>
              <a:t>3)</a:t>
            </a:r>
          </a:p>
          <a:p>
            <a:pPr marL="534988" indent="-528638">
              <a:buClr>
                <a:srgbClr val="00B050"/>
              </a:buClr>
              <a:buFont typeface="+mj-lt"/>
              <a:buAutoNum type="arabicPeriod"/>
              <a:tabLst>
                <a:tab pos="8332788" algn="r"/>
              </a:tabLst>
            </a:pPr>
            <a:r>
              <a:rPr lang="en-US" sz="3200" dirty="0" smtClean="0">
                <a:solidFill>
                  <a:srgbClr val="FF0000"/>
                </a:solidFill>
              </a:rPr>
              <a:t>Examine </a:t>
            </a:r>
            <a:r>
              <a:rPr lang="en-US" sz="3200" dirty="0">
                <a:solidFill>
                  <a:srgbClr val="FF0000"/>
                </a:solidFill>
              </a:rPr>
              <a:t>the likely effects of a country's currency appreciation on its </a:t>
            </a:r>
            <a:r>
              <a:rPr lang="en-US" sz="3200" dirty="0" smtClean="0">
                <a:solidFill>
                  <a:srgbClr val="FF0000"/>
                </a:solidFill>
              </a:rPr>
              <a:t>exports and </a:t>
            </a:r>
            <a:r>
              <a:rPr lang="en-US" sz="3200" dirty="0">
                <a:solidFill>
                  <a:srgbClr val="FF0000"/>
                </a:solidFill>
              </a:rPr>
              <a:t>imports</a:t>
            </a:r>
            <a:r>
              <a:rPr lang="en-US" sz="3200" dirty="0" smtClean="0">
                <a:solidFill>
                  <a:srgbClr val="FF0000"/>
                </a:solidFill>
              </a:rPr>
              <a:t>.	(6)</a:t>
            </a:r>
            <a:endParaRPr lang="en-US" sz="3200"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
        <p:nvSpPr>
          <p:cNvPr id="2" name="Rectangle 1"/>
          <p:cNvSpPr/>
          <p:nvPr/>
        </p:nvSpPr>
        <p:spPr>
          <a:xfrm>
            <a:off x="276200" y="1135772"/>
            <a:ext cx="8544272" cy="1692771"/>
          </a:xfrm>
          <a:prstGeom prst="rect">
            <a:avLst/>
          </a:prstGeom>
          <a:solidFill>
            <a:schemeClr val="accent5">
              <a:lumMod val="20000"/>
              <a:lumOff val="80000"/>
            </a:schemeClr>
          </a:solidFill>
          <a:ln w="57150">
            <a:solidFill>
              <a:srgbClr val="002060"/>
            </a:solidFill>
          </a:ln>
        </p:spPr>
        <p:txBody>
          <a:bodyPr wrap="square">
            <a:spAutoFit/>
          </a:bodyPr>
          <a:lstStyle/>
          <a:p>
            <a:r>
              <a:rPr lang="en-US" sz="2600" b="1" dirty="0">
                <a:latin typeface="Arial" panose="020B0604020202020204" pitchFamily="34" charset="0"/>
              </a:rPr>
              <a:t>Study tips</a:t>
            </a:r>
          </a:p>
          <a:p>
            <a:r>
              <a:rPr lang="en-US" sz="2600" dirty="0">
                <a:latin typeface="Arial" panose="020B0604020202020204" pitchFamily="34" charset="0"/>
              </a:rPr>
              <a:t>It is </a:t>
            </a:r>
            <a:r>
              <a:rPr lang="en-US" sz="2600" dirty="0" smtClean="0">
                <a:latin typeface="Arial" panose="020B0604020202020204" pitchFamily="34" charset="0"/>
              </a:rPr>
              <a:t>possible for </a:t>
            </a:r>
            <a:r>
              <a:rPr lang="en-US" sz="2600" dirty="0">
                <a:latin typeface="Arial" panose="020B0604020202020204" pitchFamily="34" charset="0"/>
              </a:rPr>
              <a:t>some </a:t>
            </a:r>
            <a:r>
              <a:rPr lang="en-US" sz="2600" dirty="0" smtClean="0">
                <a:latin typeface="Arial" panose="020B0604020202020204" pitchFamily="34" charset="0"/>
              </a:rPr>
              <a:t>firms to </a:t>
            </a:r>
            <a:r>
              <a:rPr lang="en-US" sz="2600" dirty="0">
                <a:latin typeface="Arial" panose="020B0604020202020204" pitchFamily="34" charset="0"/>
              </a:rPr>
              <a:t>gain </a:t>
            </a:r>
            <a:r>
              <a:rPr lang="en-US" sz="2600" dirty="0" smtClean="0">
                <a:latin typeface="Arial" panose="020B0604020202020204" pitchFamily="34" charset="0"/>
              </a:rPr>
              <a:t>from a stronger currency while others </a:t>
            </a:r>
            <a:r>
              <a:rPr lang="en-US" sz="2600" dirty="0">
                <a:latin typeface="Arial" panose="020B0604020202020204" pitchFamily="34" charset="0"/>
              </a:rPr>
              <a:t>lose </a:t>
            </a:r>
            <a:r>
              <a:rPr lang="en-US" sz="2600" dirty="0" smtClean="0">
                <a:latin typeface="Arial" panose="020B0604020202020204" pitchFamily="34" charset="0"/>
              </a:rPr>
              <a:t>out. Review the main points in </a:t>
            </a:r>
            <a:r>
              <a:rPr lang="en-US" sz="2600" dirty="0">
                <a:latin typeface="Arial" panose="020B0604020202020204" pitchFamily="34" charset="0"/>
              </a:rPr>
              <a:t>this </a:t>
            </a:r>
            <a:r>
              <a:rPr lang="en-US" sz="2600" dirty="0" smtClean="0">
                <a:latin typeface="Arial" panose="020B0604020202020204" pitchFamily="34" charset="0"/>
              </a:rPr>
              <a:t>chapter to </a:t>
            </a:r>
            <a:r>
              <a:rPr lang="en-US" sz="2600" dirty="0">
                <a:latin typeface="Arial" panose="020B0604020202020204" pitchFamily="34" charset="0"/>
              </a:rPr>
              <a:t>make </a:t>
            </a:r>
            <a:r>
              <a:rPr lang="en-US" sz="2600" dirty="0" smtClean="0">
                <a:latin typeface="Arial" panose="020B0604020202020204" pitchFamily="34" charset="0"/>
              </a:rPr>
              <a:t>your own judgement on </a:t>
            </a:r>
            <a:r>
              <a:rPr lang="en-US" sz="2600" dirty="0">
                <a:latin typeface="Arial" panose="020B0604020202020204" pitchFamily="34" charset="0"/>
              </a:rPr>
              <a:t>this.</a:t>
            </a:r>
            <a:endParaRPr lang="en-GB" sz="2600" dirty="0"/>
          </a:p>
        </p:txBody>
      </p:sp>
    </p:spTree>
    <p:extLst>
      <p:ext uri="{BB962C8B-B14F-4D97-AF65-F5344CB8AC3E}">
        <p14:creationId xmlns:p14="http://schemas.microsoft.com/office/powerpoint/2010/main" val="3451836385"/>
      </p:ext>
    </p:extLst>
  </p:cSld>
  <p:clrMapOvr>
    <a:masterClrMapping/>
  </p:clrMapOvr>
  <p:transition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274</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493812"/>
          </a:xfrm>
          <a:prstGeom prst="rect">
            <a:avLst/>
          </a:prstGeom>
        </p:spPr>
        <p:txBody>
          <a:bodyPr wrap="square">
            <a:spAutoFit/>
          </a:bodyPr>
          <a:lstStyle/>
          <a:p>
            <a:pPr marL="6350">
              <a:buClr>
                <a:srgbClr val="00B050"/>
              </a:buClr>
              <a:tabLst>
                <a:tab pos="8332788" algn="r"/>
              </a:tabLst>
            </a:pPr>
            <a:r>
              <a:rPr lang="en-US" sz="2700" b="1" dirty="0" smtClean="0">
                <a:solidFill>
                  <a:srgbClr val="FF0000"/>
                </a:solidFill>
              </a:rPr>
              <a:t>Chapter review </a:t>
            </a:r>
            <a:r>
              <a:rPr lang="en-US" sz="2700" b="1" dirty="0">
                <a:solidFill>
                  <a:srgbClr val="FF0000"/>
                </a:solidFill>
              </a:rPr>
              <a:t>questions</a:t>
            </a:r>
          </a:p>
          <a:p>
            <a:pPr marL="534988" indent="-528638">
              <a:buClr>
                <a:srgbClr val="00B050"/>
              </a:buClr>
              <a:buFont typeface="+mj-lt"/>
              <a:buAutoNum type="arabicPeriod"/>
              <a:tabLst>
                <a:tab pos="8332788" algn="r"/>
              </a:tabLst>
            </a:pPr>
            <a:r>
              <a:rPr lang="en-US" sz="2700" dirty="0" smtClean="0">
                <a:solidFill>
                  <a:srgbClr val="FF0000"/>
                </a:solidFill>
              </a:rPr>
              <a:t>What is an exchange rate</a:t>
            </a:r>
            <a:r>
              <a:rPr lang="en-US" sz="2700" dirty="0">
                <a:solidFill>
                  <a:srgbClr val="FF0000"/>
                </a:solidFill>
              </a:rPr>
              <a:t>?</a:t>
            </a:r>
          </a:p>
          <a:p>
            <a:pPr marL="534988" indent="-528638">
              <a:buClr>
                <a:srgbClr val="00B050"/>
              </a:buClr>
              <a:buFont typeface="+mj-lt"/>
              <a:buAutoNum type="arabicPeriod"/>
              <a:tabLst>
                <a:tab pos="8332788" algn="r"/>
              </a:tabLst>
            </a:pPr>
            <a:r>
              <a:rPr lang="en-US" sz="2700" dirty="0" smtClean="0">
                <a:solidFill>
                  <a:srgbClr val="FF0000"/>
                </a:solidFill>
              </a:rPr>
              <a:t>What </a:t>
            </a:r>
            <a:r>
              <a:rPr lang="en-US" sz="2700" dirty="0">
                <a:solidFill>
                  <a:srgbClr val="FF0000"/>
                </a:solidFill>
              </a:rPr>
              <a:t>is the likely impact on a country's exchange rate following an increase </a:t>
            </a:r>
            <a:r>
              <a:rPr lang="en-US" sz="2700" dirty="0" smtClean="0">
                <a:solidFill>
                  <a:srgbClr val="FF0000"/>
                </a:solidFill>
              </a:rPr>
              <a:t>in the </a:t>
            </a:r>
            <a:r>
              <a:rPr lang="en-US" sz="2700" dirty="0">
                <a:solidFill>
                  <a:srgbClr val="FF0000"/>
                </a:solidFill>
              </a:rPr>
              <a:t>demand for its exports?</a:t>
            </a:r>
          </a:p>
          <a:p>
            <a:pPr marL="534988" indent="-528638">
              <a:buClr>
                <a:srgbClr val="00B050"/>
              </a:buClr>
              <a:buFont typeface="+mj-lt"/>
              <a:buAutoNum type="arabicPeriod"/>
              <a:tabLst>
                <a:tab pos="8332788" algn="r"/>
              </a:tabLst>
            </a:pPr>
            <a:r>
              <a:rPr lang="en-US" sz="2700" dirty="0" smtClean="0">
                <a:solidFill>
                  <a:srgbClr val="FF0000"/>
                </a:solidFill>
              </a:rPr>
              <a:t>What </a:t>
            </a:r>
            <a:r>
              <a:rPr lang="en-US" sz="2700" dirty="0">
                <a:solidFill>
                  <a:srgbClr val="FF0000"/>
                </a:solidFill>
              </a:rPr>
              <a:t>is the likely impact on a country's exchange rate following a decrease </a:t>
            </a:r>
            <a:r>
              <a:rPr lang="en-US" sz="2700" dirty="0" smtClean="0">
                <a:solidFill>
                  <a:srgbClr val="FF0000"/>
                </a:solidFill>
              </a:rPr>
              <a:t>in the </a:t>
            </a:r>
            <a:r>
              <a:rPr lang="en-US" sz="2700" dirty="0">
                <a:solidFill>
                  <a:srgbClr val="FF0000"/>
                </a:solidFill>
              </a:rPr>
              <a:t>rate of interest?</a:t>
            </a:r>
          </a:p>
          <a:p>
            <a:pPr marL="534988" indent="-528638">
              <a:buClr>
                <a:srgbClr val="00B050"/>
              </a:buClr>
              <a:buFont typeface="+mj-lt"/>
              <a:buAutoNum type="arabicPeriod"/>
              <a:tabLst>
                <a:tab pos="8332788" algn="r"/>
              </a:tabLst>
            </a:pPr>
            <a:r>
              <a:rPr lang="en-US" sz="2700" dirty="0" smtClean="0">
                <a:solidFill>
                  <a:srgbClr val="FF0000"/>
                </a:solidFill>
              </a:rPr>
              <a:t>What </a:t>
            </a:r>
            <a:r>
              <a:rPr lang="en-US" sz="2700" dirty="0">
                <a:solidFill>
                  <a:srgbClr val="FF0000"/>
                </a:solidFill>
              </a:rPr>
              <a:t>are the causes of exchange rate fluctuations?</a:t>
            </a:r>
          </a:p>
          <a:p>
            <a:pPr marL="534988" indent="-528638">
              <a:buClr>
                <a:srgbClr val="00B050"/>
              </a:buClr>
              <a:buFont typeface="+mj-lt"/>
              <a:buAutoNum type="arabicPeriod"/>
              <a:tabLst>
                <a:tab pos="8332788" algn="r"/>
              </a:tabLst>
            </a:pPr>
            <a:r>
              <a:rPr lang="en-US" sz="2700" dirty="0" smtClean="0">
                <a:solidFill>
                  <a:srgbClr val="FF0000"/>
                </a:solidFill>
              </a:rPr>
              <a:t>What </a:t>
            </a:r>
            <a:r>
              <a:rPr lang="en-US" sz="2700" dirty="0">
                <a:solidFill>
                  <a:srgbClr val="FF0000"/>
                </a:solidFill>
              </a:rPr>
              <a:t>are the consequences of exchange rate fluctuations for </a:t>
            </a:r>
            <a:r>
              <a:rPr lang="en-US" sz="2700" dirty="0" smtClean="0">
                <a:solidFill>
                  <a:srgbClr val="FF0000"/>
                </a:solidFill>
              </a:rPr>
              <a:t>importers, exporters </a:t>
            </a:r>
            <a:r>
              <a:rPr lang="en-US" sz="2700" dirty="0">
                <a:solidFill>
                  <a:srgbClr val="FF0000"/>
                </a:solidFill>
              </a:rPr>
              <a:t>and customers?</a:t>
            </a:r>
          </a:p>
          <a:p>
            <a:pPr marL="534988" indent="-528638">
              <a:buClr>
                <a:srgbClr val="00B050"/>
              </a:buClr>
              <a:buFont typeface="+mj-lt"/>
              <a:buAutoNum type="arabicPeriod"/>
              <a:tabLst>
                <a:tab pos="8332788" algn="r"/>
              </a:tabLst>
            </a:pPr>
            <a:r>
              <a:rPr lang="en-US" sz="2700" dirty="0" smtClean="0">
                <a:solidFill>
                  <a:srgbClr val="FF0000"/>
                </a:solidFill>
              </a:rPr>
              <a:t>How </a:t>
            </a:r>
            <a:r>
              <a:rPr lang="en-US" sz="2700" dirty="0">
                <a:solidFill>
                  <a:srgbClr val="FF0000"/>
                </a:solidFill>
              </a:rPr>
              <a:t>does a strong currency impact upon a country's </a:t>
            </a:r>
            <a:r>
              <a:rPr lang="en-US" sz="2700" dirty="0" smtClean="0">
                <a:solidFill>
                  <a:srgbClr val="FF0000"/>
                </a:solidFill>
              </a:rPr>
              <a:t>macroeconomic objectives</a:t>
            </a:r>
            <a:r>
              <a:rPr lang="en-US" sz="2700" dirty="0">
                <a:solidFill>
                  <a:srgbClr val="FF0000"/>
                </a:solidFill>
              </a:rPr>
              <a:t>?</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sp>
        <p:nvSpPr>
          <p:cNvPr id="3" name="Rectangle 2">
            <a:hlinkClick r:id="rId3" action="ppaction://hlinkfile"/>
          </p:cNvPr>
          <p:cNvSpPr/>
          <p:nvPr/>
        </p:nvSpPr>
        <p:spPr>
          <a:xfrm>
            <a:off x="8212613" y="1052736"/>
            <a:ext cx="607859" cy="923330"/>
          </a:xfrm>
          <a:prstGeom prst="rect">
            <a:avLst/>
          </a:prstGeom>
        </p:spPr>
        <p:txBody>
          <a:bodyPr wrap="none">
            <a:spAutoFit/>
          </a:bodyPr>
          <a:lstStyle/>
          <a:p>
            <a:r>
              <a:rPr lang="en-US" sz="5400" b="1" dirty="0">
                <a:solidFill>
                  <a:srgbClr val="FF0000"/>
                </a:solidFill>
              </a:rPr>
              <a:t>?</a:t>
            </a:r>
            <a:endParaRPr lang="en-GB" b="1" dirty="0"/>
          </a:p>
        </p:txBody>
      </p:sp>
    </p:spTree>
    <p:extLst>
      <p:ext uri="{BB962C8B-B14F-4D97-AF65-F5344CB8AC3E}">
        <p14:creationId xmlns:p14="http://schemas.microsoft.com/office/powerpoint/2010/main" val="182901280"/>
      </p:ext>
    </p:extLst>
  </p:cSld>
  <p:clrMapOvr>
    <a:masterClrMapping/>
  </p:clrMapOvr>
  <p:transition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276</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707800" cy="2585323"/>
          </a:xfrm>
          <a:prstGeom prst="rect">
            <a:avLst/>
          </a:prstGeom>
        </p:spPr>
        <p:txBody>
          <a:bodyPr wrap="square">
            <a:spAutoFit/>
          </a:bodyPr>
          <a:lstStyle/>
          <a:p>
            <a:pPr marL="6350">
              <a:buClr>
                <a:srgbClr val="00B050"/>
              </a:buClr>
              <a:tabLst>
                <a:tab pos="8332788" algn="r"/>
              </a:tabLst>
            </a:pPr>
            <a:r>
              <a:rPr lang="en-US" sz="2700" b="1" dirty="0" smtClean="0"/>
              <a:t>Chapter review </a:t>
            </a:r>
            <a:r>
              <a:rPr lang="en-US" sz="2700" b="1" dirty="0"/>
              <a:t>questions</a:t>
            </a:r>
          </a:p>
          <a:p>
            <a:pPr marL="463550" indent="-457200">
              <a:buClr>
                <a:srgbClr val="00B050"/>
              </a:buClr>
              <a:buFont typeface="Wingdings 3" panose="05040102010807070707" pitchFamily="18" charset="2"/>
              <a:buChar char=""/>
              <a:tabLst>
                <a:tab pos="8332788" algn="r"/>
              </a:tabLst>
            </a:pPr>
            <a:r>
              <a:rPr lang="en-US" sz="2700" dirty="0"/>
              <a:t>By the end of this </a:t>
            </a:r>
            <a:r>
              <a:rPr lang="en-US" sz="2700" dirty="0" smtClean="0"/>
              <a:t>chapter</a:t>
            </a:r>
            <a:r>
              <a:rPr lang="en-US" sz="2700" dirty="0"/>
              <a:t>, you should be able to:</a:t>
            </a:r>
          </a:p>
          <a:p>
            <a:pPr marL="811213" indent="-361950">
              <a:buClr>
                <a:srgbClr val="00B050"/>
              </a:buClr>
              <a:buFont typeface="Arial" panose="020B0604020202020204" pitchFamily="34" charset="0"/>
              <a:buChar char="•"/>
              <a:tabLst>
                <a:tab pos="8332788" algn="r"/>
              </a:tabLst>
            </a:pPr>
            <a:r>
              <a:rPr lang="en-US" sz="2700" dirty="0" smtClean="0"/>
              <a:t>discuss </a:t>
            </a:r>
            <a:r>
              <a:rPr lang="en-US" sz="2700" dirty="0"/>
              <a:t>the merits of free trade</a:t>
            </a:r>
          </a:p>
          <a:p>
            <a:pPr marL="811213" indent="-361950">
              <a:buClr>
                <a:srgbClr val="00B050"/>
              </a:buClr>
              <a:buFont typeface="Arial" panose="020B0604020202020204" pitchFamily="34" charset="0"/>
              <a:buChar char="•"/>
              <a:tabLst>
                <a:tab pos="8332788" algn="r"/>
              </a:tabLst>
            </a:pPr>
            <a:r>
              <a:rPr lang="en-US" sz="2700" dirty="0" smtClean="0"/>
              <a:t>discuss </a:t>
            </a:r>
            <a:r>
              <a:rPr lang="en-US" sz="2700" dirty="0"/>
              <a:t>the merits of protection</a:t>
            </a:r>
          </a:p>
          <a:p>
            <a:pPr marL="811213" indent="-361950">
              <a:buClr>
                <a:srgbClr val="00B050"/>
              </a:buClr>
              <a:buFont typeface="Arial" panose="020B0604020202020204" pitchFamily="34" charset="0"/>
              <a:buChar char="•"/>
              <a:tabLst>
                <a:tab pos="8332788" algn="r"/>
              </a:tabLst>
            </a:pPr>
            <a:r>
              <a:rPr lang="en-US" sz="2700" dirty="0" smtClean="0"/>
              <a:t>describe </a:t>
            </a:r>
            <a:r>
              <a:rPr lang="en-US" sz="2700" dirty="0"/>
              <a:t>methods of trade protection.</a:t>
            </a:r>
          </a:p>
        </p:txBody>
      </p:sp>
      <p:sp>
        <p:nvSpPr>
          <p:cNvPr id="8" name="Title 2"/>
          <p:cNvSpPr>
            <a:spLocks noGrp="1"/>
          </p:cNvSpPr>
          <p:nvPr>
            <p:ph type="title"/>
          </p:nvPr>
        </p:nvSpPr>
        <p:spPr>
          <a:xfrm>
            <a:off x="70266" y="72008"/>
            <a:ext cx="8859452" cy="548680"/>
          </a:xfrm>
        </p:spPr>
        <p:txBody>
          <a:bodyPr>
            <a:noAutofit/>
          </a:bodyPr>
          <a:lstStyle/>
          <a:p>
            <a:r>
              <a:rPr lang="en-US" sz="3200" dirty="0" smtClean="0"/>
              <a:t>P8.3 </a:t>
            </a:r>
            <a:r>
              <a:rPr lang="en-US" sz="3200" dirty="0"/>
              <a:t>– </a:t>
            </a:r>
            <a:r>
              <a:rPr lang="en-US" sz="3200" dirty="0" smtClean="0"/>
              <a:t>Causes of Exchange Rates Fluctuations</a:t>
            </a:r>
            <a:endParaRPr lang="en-GB" sz="3200" dirty="0"/>
          </a:p>
        </p:txBody>
      </p:sp>
      <p:graphicFrame>
        <p:nvGraphicFramePr>
          <p:cNvPr id="6" name="Table 5"/>
          <p:cNvGraphicFramePr>
            <a:graphicFrameLocks noGrp="1"/>
          </p:cNvGraphicFramePr>
          <p:nvPr>
            <p:extLst>
              <p:ext uri="{D42A27DB-BD31-4B8C-83A1-F6EECF244321}">
                <p14:modId xmlns:p14="http://schemas.microsoft.com/office/powerpoint/2010/main" val="1222717469"/>
              </p:ext>
            </p:extLst>
          </p:nvPr>
        </p:nvGraphicFramePr>
        <p:xfrm>
          <a:off x="7236296" y="1052736"/>
          <a:ext cx="1584176" cy="5616624"/>
        </p:xfrm>
        <a:graphic>
          <a:graphicData uri="http://schemas.openxmlformats.org/drawingml/2006/table">
            <a:tbl>
              <a:tblPr firstRow="1" firstCol="1" lastRow="1" lastCol="1" bandRow="1" bandCol="1">
                <a:effectLst>
                  <a:outerShdw blurRad="50800" dist="38100" dir="2700000" algn="tl" rotWithShape="0">
                    <a:prstClr val="black">
                      <a:alpha val="40000"/>
                    </a:prstClr>
                  </a:outerShdw>
                </a:effectLst>
                <a:tableStyleId>{2D5ABB26-0587-4C30-8999-92F81FD0307C}</a:tableStyleId>
              </a:tblPr>
              <a:tblGrid>
                <a:gridCol w="1584176"/>
              </a:tblGrid>
              <a:tr h="370099">
                <a:tc>
                  <a:txBody>
                    <a:bodyPr/>
                    <a:lstStyle/>
                    <a:p>
                      <a:pPr>
                        <a:spcAft>
                          <a:spcPts val="0"/>
                        </a:spcAft>
                      </a:pPr>
                      <a:endParaRPr lang="en-GB" sz="1300" dirty="0">
                        <a:effectLst/>
                        <a:latin typeface="Arial" pitchFamily="34" charset="0"/>
                        <a:ea typeface="Times New Roman"/>
                        <a:cs typeface="Arial" pitchFamily="34"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pattFill prst="ltUpDiag">
                      <a:fgClr>
                        <a:schemeClr val="tx1"/>
                      </a:fgClr>
                      <a:bgClr>
                        <a:schemeClr val="accent3">
                          <a:lumMod val="50000"/>
                        </a:schemeClr>
                      </a:bgClr>
                    </a:pattFill>
                  </a:tcPr>
                </a:tc>
              </a:tr>
              <a:tr h="5246525">
                <a:tc>
                  <a:txBody>
                    <a:bodyPr/>
                    <a:lstStyle/>
                    <a:p>
                      <a:pPr marL="177800" indent="-177800" algn="l">
                        <a:spcAft>
                          <a:spcPts val="600"/>
                        </a:spcAft>
                        <a:buFontTx/>
                        <a:buBlip>
                          <a:blip r:embed="rId3"/>
                        </a:buBlip>
                      </a:pPr>
                      <a:r>
                        <a:rPr lang="en-GB" sz="1400" baseline="0" dirty="0" smtClean="0">
                          <a:solidFill>
                            <a:srgbClr val="FF0000"/>
                          </a:solidFill>
                          <a:effectLst/>
                          <a:latin typeface="Arial" pitchFamily="34" charset="0"/>
                          <a:ea typeface="Times New Roman"/>
                          <a:cs typeface="Arial" pitchFamily="34" charset="0"/>
                        </a:rPr>
                        <a:t>How can a good government help business</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What is hegemony?</a:t>
                      </a:r>
                    </a:p>
                    <a:p>
                      <a:pPr marL="177800" indent="-177800" algn="l">
                        <a:spcAft>
                          <a:spcPts val="600"/>
                        </a:spcAft>
                        <a:buFontTx/>
                        <a:buBlip>
                          <a:blip r:embed="rId3"/>
                        </a:buBlip>
                      </a:pPr>
                      <a:r>
                        <a:rPr lang="en-GB" sz="1300" baseline="0" dirty="0" smtClean="0">
                          <a:solidFill>
                            <a:srgbClr val="FF0000"/>
                          </a:solidFill>
                          <a:effectLst/>
                          <a:latin typeface="Arial" pitchFamily="34" charset="0"/>
                          <a:ea typeface="Times New Roman"/>
                          <a:cs typeface="Arial" pitchFamily="34" charset="0"/>
                        </a:rPr>
                        <a:t>Why do companies move abroad when they are doing well at home</a:t>
                      </a:r>
                    </a:p>
                    <a:p>
                      <a:pPr marL="177800" indent="-177800" algn="l">
                        <a:spcAft>
                          <a:spcPts val="600"/>
                        </a:spcAft>
                        <a:buFontTx/>
                        <a:buBlip>
                          <a:blip r:embed="rId3"/>
                        </a:buBlip>
                      </a:pPr>
                      <a:r>
                        <a:rPr lang="en-GB" sz="1400" baseline="0" dirty="0" smtClean="0">
                          <a:solidFill>
                            <a:schemeClr val="tx1"/>
                          </a:solidFill>
                          <a:effectLst/>
                          <a:latin typeface="Arial" pitchFamily="34" charset="0"/>
                          <a:ea typeface="Times New Roman"/>
                          <a:cs typeface="Arial" pitchFamily="34" charset="0"/>
                        </a:rPr>
                        <a:t>When is the best time to change money</a:t>
                      </a:r>
                    </a:p>
                    <a:p>
                      <a:pPr marL="177800" indent="-177800" algn="l">
                        <a:spcAft>
                          <a:spcPts val="600"/>
                        </a:spcAft>
                        <a:buFontTx/>
                        <a:buBlip>
                          <a:blip r:embed="rId3"/>
                        </a:buBlip>
                      </a:pPr>
                      <a:r>
                        <a:rPr lang="en-US" sz="1300" baseline="0" dirty="0" smtClean="0">
                          <a:solidFill>
                            <a:srgbClr val="FF0000"/>
                          </a:solidFill>
                          <a:effectLst/>
                          <a:latin typeface="Arial" pitchFamily="34" charset="0"/>
                          <a:ea typeface="Times New Roman"/>
                          <a:cs typeface="Arial" pitchFamily="34" charset="0"/>
                        </a:rPr>
                        <a:t>Is it legal to charge foreign money in your home country</a:t>
                      </a:r>
                    </a:p>
                    <a:p>
                      <a:pPr marL="177800" indent="-177800" algn="l">
                        <a:spcAft>
                          <a:spcPts val="600"/>
                        </a:spcAft>
                        <a:buFontTx/>
                        <a:buBlip>
                          <a:blip r:embed="rId3"/>
                        </a:buBlip>
                      </a:pPr>
                      <a:r>
                        <a:rPr lang="en-US" sz="1400" baseline="0" dirty="0" smtClean="0">
                          <a:solidFill>
                            <a:schemeClr val="tx1"/>
                          </a:solidFill>
                          <a:effectLst/>
                          <a:latin typeface="Arial" pitchFamily="34" charset="0"/>
                          <a:ea typeface="Times New Roman"/>
                          <a:cs typeface="Arial" pitchFamily="34" charset="0"/>
                        </a:rPr>
                        <a:t>How much money can I transfer abroad.</a:t>
                      </a:r>
                    </a:p>
                    <a:p>
                      <a:pPr marL="177800" indent="-177800" algn="l">
                        <a:spcAft>
                          <a:spcPts val="600"/>
                        </a:spcAft>
                        <a:buFontTx/>
                        <a:buBlip>
                          <a:blip r:embed="rId3"/>
                        </a:buBlip>
                      </a:pPr>
                      <a:r>
                        <a:rPr lang="en-US" sz="1400" baseline="0" dirty="0" smtClean="0">
                          <a:solidFill>
                            <a:srgbClr val="FF0000"/>
                          </a:solidFill>
                          <a:effectLst/>
                          <a:latin typeface="Arial" pitchFamily="34" charset="0"/>
                          <a:ea typeface="Times New Roman"/>
                          <a:cs typeface="Arial" pitchFamily="34" charset="0"/>
                        </a:rPr>
                        <a:t>Why use money?</a:t>
                      </a:r>
                      <a:endParaRPr lang="en-GB" sz="1400" dirty="0" smtClean="0">
                        <a:solidFill>
                          <a:srgbClr val="FF0000"/>
                        </a:solidFill>
                        <a:effectLst/>
                        <a:latin typeface="Arial" pitchFamily="34" charset="0"/>
                        <a:ea typeface="Times New Roman"/>
                        <a:cs typeface="Arial" pitchFamily="34"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pic>
        <p:nvPicPr>
          <p:cNvPr id="9" name="Picture 4" descr="Think About"/>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344308" y="1082133"/>
            <a:ext cx="1368152" cy="330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46495"/>
      </p:ext>
    </p:extLst>
  </p:cSld>
  <p:clrMapOvr>
    <a:masterClrMapping/>
  </p:clrMapOvr>
  <p:transition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276</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168008" cy="5647700"/>
          </a:xfrm>
          <a:prstGeom prst="rect">
            <a:avLst/>
          </a:prstGeom>
        </p:spPr>
        <p:txBody>
          <a:bodyPr wrap="square">
            <a:spAutoFit/>
          </a:bodyPr>
          <a:lstStyle/>
          <a:p>
            <a:pPr marL="463550" indent="-457200">
              <a:buClr>
                <a:srgbClr val="00B050"/>
              </a:buClr>
              <a:buFont typeface="Wingdings 3" panose="05040102010807070707" pitchFamily="18" charset="2"/>
              <a:buChar char=""/>
              <a:tabLst>
                <a:tab pos="8332788" algn="r"/>
              </a:tabLst>
            </a:pPr>
            <a:r>
              <a:rPr lang="en-US" sz="1900" b="1" dirty="0" smtClean="0">
                <a:solidFill>
                  <a:srgbClr val="FF0000"/>
                </a:solidFill>
              </a:rPr>
              <a:t>International </a:t>
            </a:r>
            <a:r>
              <a:rPr lang="en-US" sz="1900" b="1" dirty="0">
                <a:solidFill>
                  <a:srgbClr val="FF0000"/>
                </a:solidFill>
              </a:rPr>
              <a:t>trade </a:t>
            </a:r>
            <a:r>
              <a:rPr lang="en-US" sz="1900" dirty="0"/>
              <a:t>is the exchange of goods and services beyond national </a:t>
            </a:r>
            <a:r>
              <a:rPr lang="en-US" sz="1900" dirty="0" smtClean="0"/>
              <a:t>borders. It </a:t>
            </a:r>
            <a:r>
              <a:rPr lang="en-US" sz="1900" dirty="0"/>
              <a:t>emails the sale of </a:t>
            </a:r>
            <a:r>
              <a:rPr lang="en-US" sz="1900" b="1" dirty="0">
                <a:solidFill>
                  <a:srgbClr val="FF0000"/>
                </a:solidFill>
              </a:rPr>
              <a:t>exports</a:t>
            </a:r>
            <a:r>
              <a:rPr lang="en-US" sz="1900" dirty="0">
                <a:solidFill>
                  <a:srgbClr val="FF0000"/>
                </a:solidFill>
              </a:rPr>
              <a:t> </a:t>
            </a:r>
            <a:r>
              <a:rPr lang="en-US" sz="1900" dirty="0"/>
              <a:t>(</a:t>
            </a:r>
            <a:r>
              <a:rPr lang="en-US" sz="1900" dirty="0" smtClean="0"/>
              <a:t>goods </a:t>
            </a:r>
            <a:r>
              <a:rPr lang="en-US" sz="1900" dirty="0"/>
              <a:t>and services sold to </a:t>
            </a:r>
            <a:r>
              <a:rPr lang="en-US" sz="1900" dirty="0" smtClean="0"/>
              <a:t>overseas </a:t>
            </a:r>
            <a:r>
              <a:rPr lang="en-US" sz="1900" dirty="0"/>
              <a:t>buyers) and </a:t>
            </a:r>
            <a:r>
              <a:rPr lang="en-US" sz="1900" dirty="0" smtClean="0"/>
              <a:t>imports (foreign </a:t>
            </a:r>
            <a:r>
              <a:rPr lang="en-US" sz="1900" dirty="0"/>
              <a:t>goods and services bought by domestic households and firms).</a:t>
            </a:r>
          </a:p>
          <a:p>
            <a:pPr marL="463550" indent="-457200">
              <a:buClr>
                <a:srgbClr val="00B050"/>
              </a:buClr>
              <a:buFont typeface="Wingdings 3" panose="05040102010807070707" pitchFamily="18" charset="2"/>
              <a:buChar char=""/>
              <a:tabLst>
                <a:tab pos="8332788" algn="r"/>
              </a:tabLst>
            </a:pPr>
            <a:r>
              <a:rPr lang="en-US" sz="1900" b="1" dirty="0">
                <a:solidFill>
                  <a:srgbClr val="FF0000"/>
                </a:solidFill>
              </a:rPr>
              <a:t>Free </a:t>
            </a:r>
            <a:r>
              <a:rPr lang="en-US" sz="1900" b="1" dirty="0" smtClean="0">
                <a:solidFill>
                  <a:srgbClr val="FF0000"/>
                </a:solidFill>
              </a:rPr>
              <a:t>trade </a:t>
            </a:r>
            <a:r>
              <a:rPr lang="en-US" sz="1900" dirty="0"/>
              <a:t>means that international trade can rake place without any forms </a:t>
            </a:r>
            <a:r>
              <a:rPr lang="en-US" sz="1900" dirty="0" smtClean="0"/>
              <a:t>of protection </a:t>
            </a:r>
            <a:r>
              <a:rPr lang="en-US" sz="1900" dirty="0"/>
              <a:t>(</a:t>
            </a:r>
            <a:r>
              <a:rPr lang="en-US" sz="1900" b="1" dirty="0">
                <a:solidFill>
                  <a:srgbClr val="FF0000"/>
                </a:solidFill>
              </a:rPr>
              <a:t>barriers to trade</a:t>
            </a:r>
            <a:r>
              <a:rPr lang="en-US" sz="1900" dirty="0"/>
              <a:t>), </a:t>
            </a:r>
            <a:r>
              <a:rPr lang="en-US" sz="1900" dirty="0" smtClean="0"/>
              <a:t>such </a:t>
            </a:r>
            <a:r>
              <a:rPr lang="en-US" sz="1900" dirty="0"/>
              <a:t>as </a:t>
            </a:r>
            <a:r>
              <a:rPr lang="en-US" sz="1900" dirty="0" smtClean="0"/>
              <a:t>quantitative </a:t>
            </a:r>
            <a:r>
              <a:rPr lang="en-US" sz="1900" dirty="0"/>
              <a:t>limits or taxes being imposed </a:t>
            </a:r>
            <a:r>
              <a:rPr lang="en-US" sz="1900" dirty="0" smtClean="0"/>
              <a:t>on exports</a:t>
            </a:r>
            <a:r>
              <a:rPr lang="en-US" sz="1900" dirty="0"/>
              <a:t>.</a:t>
            </a:r>
          </a:p>
          <a:p>
            <a:pPr marL="463550" indent="-457200">
              <a:buClr>
                <a:srgbClr val="00B050"/>
              </a:buClr>
              <a:buFont typeface="Wingdings 3" panose="05040102010807070707" pitchFamily="18" charset="2"/>
              <a:buChar char=""/>
              <a:tabLst>
                <a:tab pos="8332788" algn="r"/>
              </a:tabLst>
            </a:pPr>
            <a:r>
              <a:rPr lang="en-US" sz="1900" dirty="0"/>
              <a:t>The merits of </a:t>
            </a:r>
            <a:r>
              <a:rPr lang="en-US" sz="1900" dirty="0" smtClean="0"/>
              <a:t>international </a:t>
            </a:r>
            <a:r>
              <a:rPr lang="en-US" sz="1900" dirty="0"/>
              <a:t>trade </a:t>
            </a:r>
            <a:r>
              <a:rPr lang="en-US" sz="1900" dirty="0" smtClean="0"/>
              <a:t>(reasons </a:t>
            </a:r>
            <a:r>
              <a:rPr lang="en-US" sz="1900" dirty="0"/>
              <a:t>why countries trade with </a:t>
            </a:r>
            <a:r>
              <a:rPr lang="en-US" sz="1900" dirty="0" smtClean="0"/>
              <a:t>one another</a:t>
            </a:r>
            <a:r>
              <a:rPr lang="en-US" sz="1900" dirty="0"/>
              <a:t>) include the following:</a:t>
            </a:r>
          </a:p>
          <a:p>
            <a:pPr marL="811213" indent="-361950">
              <a:buClr>
                <a:srgbClr val="00B050"/>
              </a:buClr>
              <a:buFont typeface="Arial" panose="020B0604020202020204" pitchFamily="34" charset="0"/>
              <a:buChar char="•"/>
              <a:tabLst>
                <a:tab pos="8332788" algn="r"/>
              </a:tabLst>
            </a:pPr>
            <a:r>
              <a:rPr lang="en-US" sz="1900" b="1" dirty="0" smtClean="0"/>
              <a:t>Access </a:t>
            </a:r>
            <a:r>
              <a:rPr lang="en-US" sz="1900" b="1" dirty="0"/>
              <a:t>to resources </a:t>
            </a:r>
            <a:r>
              <a:rPr lang="en-US" sz="1900" dirty="0"/>
              <a:t>- </a:t>
            </a:r>
            <a:r>
              <a:rPr lang="en-US" sz="1900" dirty="0" smtClean="0"/>
              <a:t>International </a:t>
            </a:r>
            <a:r>
              <a:rPr lang="en-US" sz="1900" dirty="0"/>
              <a:t>trade enables firms and consumers to </a:t>
            </a:r>
            <a:r>
              <a:rPr lang="en-US" sz="1900" dirty="0" smtClean="0"/>
              <a:t>gain access </a:t>
            </a:r>
            <a:r>
              <a:rPr lang="en-US" sz="1900" dirty="0"/>
              <a:t>to goods and services that they cannot produce </a:t>
            </a:r>
            <a:r>
              <a:rPr lang="en-US" sz="1900" dirty="0" smtClean="0"/>
              <a:t>themselves</a:t>
            </a:r>
            <a:r>
              <a:rPr lang="en-US" sz="1900" dirty="0"/>
              <a:t>. </a:t>
            </a:r>
            <a:r>
              <a:rPr lang="en-US" sz="1900" dirty="0" smtClean="0"/>
              <a:t>E.g., countries </a:t>
            </a:r>
            <a:r>
              <a:rPr lang="en-US" sz="1900" dirty="0"/>
              <a:t>without a manufacturing industry, like the Maldives, can purchase </a:t>
            </a:r>
            <a:r>
              <a:rPr lang="en-US" sz="1900" dirty="0" smtClean="0"/>
              <a:t>laptop computers</a:t>
            </a:r>
            <a:r>
              <a:rPr lang="en-US" sz="1900" dirty="0"/>
              <a:t>, motor vehicles and Hollywood movies produced around the world.</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P8.3 </a:t>
            </a:r>
            <a:r>
              <a:rPr lang="en-US" sz="4000" dirty="0"/>
              <a:t>– </a:t>
            </a:r>
            <a:r>
              <a:rPr lang="en-US" sz="4000" dirty="0" smtClean="0"/>
              <a:t>Free Trade</a:t>
            </a:r>
            <a:endParaRPr lang="en-GB" sz="4000" dirty="0"/>
          </a:p>
        </p:txBody>
      </p:sp>
      <p:sp>
        <p:nvSpPr>
          <p:cNvPr id="2" name="Rectangle 1"/>
          <p:cNvSpPr/>
          <p:nvPr/>
        </p:nvSpPr>
        <p:spPr>
          <a:xfrm>
            <a:off x="6444208" y="2996952"/>
            <a:ext cx="2448272" cy="2308324"/>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rPr>
              <a:t>These laptops are made in China but can be purchased by people in countries that do not have a manufacturing industry, thanks to international trade.</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2735866"/>
      </p:ext>
    </p:extLst>
  </p:cSld>
  <p:clrMapOvr>
    <a:masterClrMapping/>
  </p:clrMapOvr>
  <p:transition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632311"/>
          </a:xfrm>
          <a:prstGeom prst="rect">
            <a:avLst/>
          </a:prstGeom>
        </p:spPr>
        <p:txBody>
          <a:bodyPr wrap="square">
            <a:spAutoFit/>
          </a:bodyPr>
          <a:lstStyle/>
          <a:p>
            <a:pPr marL="361950" indent="-355600">
              <a:buClr>
                <a:srgbClr val="00B050"/>
              </a:buClr>
              <a:buFont typeface="Arial" panose="020B0604020202020204" pitchFamily="34" charset="0"/>
              <a:buChar char="•"/>
              <a:tabLst>
                <a:tab pos="8332788" algn="r"/>
              </a:tabLst>
            </a:pPr>
            <a:r>
              <a:rPr lang="en-US" sz="2000" b="1" dirty="0"/>
              <a:t>Lower prices </a:t>
            </a:r>
            <a:r>
              <a:rPr lang="en-US" sz="2000" dirty="0"/>
              <a:t>- Free trade reduces the costs of trading, whereas </a:t>
            </a:r>
            <a:r>
              <a:rPr lang="en-US" sz="2000" dirty="0" smtClean="0"/>
              <a:t>protectionism increases </a:t>
            </a:r>
            <a:r>
              <a:rPr lang="en-US" sz="2000" dirty="0"/>
              <a:t>the costs of </a:t>
            </a:r>
            <a:r>
              <a:rPr lang="en-US" sz="2000" dirty="0" smtClean="0"/>
              <a:t>trading</a:t>
            </a:r>
            <a:r>
              <a:rPr lang="en-US" sz="2000" dirty="0"/>
              <a:t>. </a:t>
            </a:r>
            <a:r>
              <a:rPr lang="en-US" sz="2000" dirty="0" smtClean="0"/>
              <a:t>E.g., </a:t>
            </a:r>
            <a:r>
              <a:rPr lang="en-US" sz="2000" dirty="0"/>
              <a:t>it is cheaper for Germans to </a:t>
            </a:r>
            <a:r>
              <a:rPr lang="en-US" sz="2000" dirty="0" smtClean="0"/>
              <a:t>purchase foreign-produced Smartphones </a:t>
            </a:r>
            <a:r>
              <a:rPr lang="en-US" sz="2000" dirty="0"/>
              <a:t>made in China and Taiwan because of the </a:t>
            </a:r>
            <a:r>
              <a:rPr lang="en-US" sz="2000" dirty="0" smtClean="0"/>
              <a:t>high labour </a:t>
            </a:r>
            <a:r>
              <a:rPr lang="en-US" sz="2000" dirty="0"/>
              <a:t>costs in Germany. </a:t>
            </a:r>
            <a:r>
              <a:rPr lang="en-US" sz="2000" dirty="0" smtClean="0"/>
              <a:t>Unfavorable </a:t>
            </a:r>
            <a:r>
              <a:rPr lang="en-US" sz="2000" dirty="0"/>
              <a:t>weather conditions in Sweden mean it </a:t>
            </a:r>
            <a:r>
              <a:rPr lang="en-US" sz="2000" dirty="0" smtClean="0"/>
              <a:t>is better </a:t>
            </a:r>
            <a:r>
              <a:rPr lang="en-US" sz="2000" dirty="0"/>
              <a:t>off importing tropical fruits from Jamaica. By </a:t>
            </a:r>
            <a:r>
              <a:rPr lang="en-US" sz="2000" dirty="0" smtClean="0"/>
              <a:t>contrast</a:t>
            </a:r>
            <a:r>
              <a:rPr lang="en-US" sz="2000" dirty="0"/>
              <a:t>, the imposition </a:t>
            </a:r>
            <a:r>
              <a:rPr lang="en-US" sz="2000" dirty="0" smtClean="0"/>
              <a:t>of trade </a:t>
            </a:r>
            <a:r>
              <a:rPr lang="en-US" sz="2000" dirty="0"/>
              <a:t>barriers would mean that </a:t>
            </a:r>
            <a:r>
              <a:rPr lang="en-US" sz="2000" dirty="0" smtClean="0"/>
              <a:t>both domestic </a:t>
            </a:r>
            <a:r>
              <a:rPr lang="en-US" sz="2000" dirty="0"/>
              <a:t>firms and consumers have to </a:t>
            </a:r>
            <a:r>
              <a:rPr lang="en-US" sz="2000" dirty="0" smtClean="0"/>
              <a:t>pay more </a:t>
            </a:r>
            <a:r>
              <a:rPr lang="en-US" sz="2000" dirty="0"/>
              <a:t>for imported goods and services.</a:t>
            </a:r>
          </a:p>
          <a:p>
            <a:pPr marL="361950" indent="-355600">
              <a:buClr>
                <a:srgbClr val="00B050"/>
              </a:buClr>
              <a:buFont typeface="Arial" panose="020B0604020202020204" pitchFamily="34" charset="0"/>
              <a:buChar char="•"/>
              <a:tabLst>
                <a:tab pos="8332788" algn="r"/>
              </a:tabLst>
            </a:pPr>
            <a:r>
              <a:rPr lang="en-US" sz="2000" b="1" dirty="0" smtClean="0"/>
              <a:t>Economies </a:t>
            </a:r>
            <a:r>
              <a:rPr lang="en-US" sz="2000" b="1" dirty="0"/>
              <a:t>of scale </a:t>
            </a:r>
            <a:r>
              <a:rPr lang="en-US" sz="2000" dirty="0"/>
              <a:t>- By operating on a larger scale in global markets, firms </a:t>
            </a:r>
            <a:r>
              <a:rPr lang="en-US" sz="2000" dirty="0" smtClean="0"/>
              <a:t>can benefit </a:t>
            </a:r>
            <a:r>
              <a:rPr lang="en-US" sz="2000" dirty="0"/>
              <a:t>from economies of scale </a:t>
            </a:r>
            <a:r>
              <a:rPr lang="en-US" sz="2000" dirty="0" smtClean="0"/>
              <a:t>(Chapter </a:t>
            </a:r>
            <a:r>
              <a:rPr lang="en-US" sz="2000" dirty="0"/>
              <a:t>14). These cost savings can be </a:t>
            </a:r>
            <a:r>
              <a:rPr lang="en-US" sz="2000" dirty="0" smtClean="0"/>
              <a:t>passed on </a:t>
            </a:r>
            <a:r>
              <a:rPr lang="en-US" sz="2000" dirty="0"/>
              <a:t>to consumers in the form </a:t>
            </a:r>
            <a:r>
              <a:rPr lang="en-US" sz="2000" dirty="0" smtClean="0"/>
              <a:t>of lower </a:t>
            </a:r>
            <a:r>
              <a:rPr lang="en-US" sz="2000" dirty="0"/>
              <a:t>prices and/or kept by the firms in the </a:t>
            </a:r>
            <a:r>
              <a:rPr lang="en-US" sz="2000" dirty="0" smtClean="0"/>
              <a:t>form of higher </a:t>
            </a:r>
            <a:r>
              <a:rPr lang="en-US" sz="2000" dirty="0"/>
              <a:t>profits.</a:t>
            </a:r>
          </a:p>
          <a:p>
            <a:pPr marL="361950" indent="-355600">
              <a:buClr>
                <a:srgbClr val="00B050"/>
              </a:buClr>
              <a:buFont typeface="Arial" panose="020B0604020202020204" pitchFamily="34" charset="0"/>
              <a:buChar char="•"/>
              <a:tabLst>
                <a:tab pos="8332788" algn="r"/>
              </a:tabLst>
            </a:pPr>
            <a:r>
              <a:rPr lang="en-US" sz="2000" b="1" dirty="0" smtClean="0"/>
              <a:t>Greater </a:t>
            </a:r>
            <a:r>
              <a:rPr lang="en-US" sz="2000" b="1" dirty="0"/>
              <a:t>choice </a:t>
            </a:r>
            <a:r>
              <a:rPr lang="en-US" sz="2000" dirty="0"/>
              <a:t>- Free trade enables consumers and </a:t>
            </a:r>
            <a:r>
              <a:rPr lang="en-US" sz="2000" dirty="0" smtClean="0"/>
              <a:t>firms </a:t>
            </a:r>
            <a:r>
              <a:rPr lang="en-US" sz="2000" dirty="0"/>
              <a:t>to access a larger </a:t>
            </a:r>
            <a:r>
              <a:rPr lang="en-US" sz="2000" dirty="0" smtClean="0"/>
              <a:t>variety of </a:t>
            </a:r>
            <a:r>
              <a:rPr lang="en-US" sz="2000" dirty="0"/>
              <a:t>goods and services from different producers around the world. E.g</a:t>
            </a:r>
            <a:r>
              <a:rPr lang="en-US" sz="2000" dirty="0" smtClean="0"/>
              <a:t>., while </a:t>
            </a:r>
            <a:r>
              <a:rPr lang="en-US" sz="2000" dirty="0"/>
              <a:t>Germans can choose from domestic </a:t>
            </a:r>
            <a:r>
              <a:rPr lang="en-US" sz="2000" dirty="0" smtClean="0"/>
              <a:t>motor </a:t>
            </a:r>
            <a:r>
              <a:rPr lang="en-US" sz="2000" dirty="0"/>
              <a:t>vehicles such as Audi, BMW </a:t>
            </a:r>
            <a:r>
              <a:rPr lang="en-US" sz="2000" dirty="0" smtClean="0"/>
              <a:t>or Mercedes-Benz</a:t>
            </a:r>
            <a:r>
              <a:rPr lang="en-US" sz="2000" dirty="0"/>
              <a:t>, they are also able to choose from foreign suppliers such as </a:t>
            </a:r>
            <a:r>
              <a:rPr lang="en-US" sz="2000" dirty="0" smtClean="0"/>
              <a:t>Lexus (Japan</a:t>
            </a:r>
            <a:r>
              <a:rPr lang="en-US" sz="2000" dirty="0"/>
              <a:t>), Jaguar (India) and Cadillac (USA</a:t>
            </a:r>
            <a:r>
              <a:rPr lang="en-US" sz="2000" dirty="0" smtClean="0"/>
              <a:t>).</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sz="4000" dirty="0" smtClean="0"/>
              <a:t>P8.3 </a:t>
            </a:r>
            <a:r>
              <a:rPr lang="en-US" sz="4000" dirty="0"/>
              <a:t>– </a:t>
            </a:r>
            <a:r>
              <a:rPr lang="en-US" sz="4000" dirty="0" smtClean="0"/>
              <a:t>Free Trade</a:t>
            </a:r>
            <a:endParaRPr lang="en-GB" sz="4000" dirty="0"/>
          </a:p>
        </p:txBody>
      </p:sp>
    </p:spTree>
    <p:extLst>
      <p:ext uri="{BB962C8B-B14F-4D97-AF65-F5344CB8AC3E}">
        <p14:creationId xmlns:p14="http://schemas.microsoft.com/office/powerpoint/2010/main" val="2730339031"/>
      </p:ext>
    </p:extLst>
  </p:cSld>
  <p:clrMapOvr>
    <a:masterClrMapping/>
  </p:clrMapOvr>
  <p:transition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435334"/>
          </a:xfrm>
          <a:prstGeom prst="rect">
            <a:avLst/>
          </a:prstGeom>
        </p:spPr>
        <p:txBody>
          <a:bodyPr wrap="square">
            <a:spAutoFit/>
          </a:bodyPr>
          <a:lstStyle/>
          <a:p>
            <a:pPr marL="361950" indent="-355600">
              <a:buClr>
                <a:srgbClr val="00B050"/>
              </a:buClr>
              <a:buFont typeface="Arial" panose="020B0604020202020204" pitchFamily="34" charset="0"/>
              <a:buChar char="•"/>
              <a:tabLst>
                <a:tab pos="8332788" algn="r"/>
              </a:tabLst>
            </a:pPr>
            <a:r>
              <a:rPr lang="en-US" sz="2170" b="1" dirty="0" smtClean="0"/>
              <a:t>Increased </a:t>
            </a:r>
            <a:r>
              <a:rPr lang="en-US" sz="2170" b="1" dirty="0"/>
              <a:t>market size </a:t>
            </a:r>
            <a:r>
              <a:rPr lang="en-US" sz="2170" dirty="0"/>
              <a:t>- </a:t>
            </a:r>
            <a:r>
              <a:rPr lang="en-US" sz="2170" dirty="0" smtClean="0"/>
              <a:t>International </a:t>
            </a:r>
            <a:r>
              <a:rPr lang="en-US" sz="2170" dirty="0"/>
              <a:t>trade enables firms to earn more </a:t>
            </a:r>
            <a:r>
              <a:rPr lang="en-US" sz="2170" dirty="0" smtClean="0"/>
              <a:t>revenues and </a:t>
            </a:r>
            <a:r>
              <a:rPr lang="en-US" sz="2170" dirty="0"/>
              <a:t>profits. E.g.</a:t>
            </a:r>
            <a:r>
              <a:rPr lang="en-US" sz="2170" dirty="0" smtClean="0"/>
              <a:t>, </a:t>
            </a:r>
            <a:r>
              <a:rPr lang="en-US" sz="2170" dirty="0"/>
              <a:t>US firms can sell products to a domestic market of </a:t>
            </a:r>
            <a:r>
              <a:rPr lang="en-US" sz="2170" dirty="0" smtClean="0"/>
              <a:t>300m </a:t>
            </a:r>
            <a:r>
              <a:rPr lang="en-US" sz="2170" dirty="0"/>
              <a:t>people, whereas they can sell to a larger market of more than </a:t>
            </a:r>
            <a:r>
              <a:rPr lang="en-US" sz="2170" dirty="0" smtClean="0"/>
              <a:t>2.4bn potential </a:t>
            </a:r>
            <a:r>
              <a:rPr lang="en-US" sz="2170" dirty="0"/>
              <a:t>customers by selling their products to China and India</a:t>
            </a:r>
            <a:r>
              <a:rPr lang="en-US" sz="2170" dirty="0" smtClean="0"/>
              <a:t>.</a:t>
            </a:r>
          </a:p>
          <a:p>
            <a:pPr marL="361950" indent="-355600">
              <a:buClr>
                <a:srgbClr val="00B050"/>
              </a:buClr>
              <a:buFont typeface="Arial" panose="020B0604020202020204" pitchFamily="34" charset="0"/>
              <a:buChar char="•"/>
              <a:tabLst>
                <a:tab pos="8332788" algn="r"/>
              </a:tabLst>
            </a:pPr>
            <a:r>
              <a:rPr lang="en-US" sz="2170" b="1" dirty="0" smtClean="0"/>
              <a:t>Efficiency </a:t>
            </a:r>
            <a:r>
              <a:rPr lang="en-US" sz="2170" b="1" dirty="0"/>
              <a:t>gains </a:t>
            </a:r>
            <a:r>
              <a:rPr lang="en-US" sz="2170" dirty="0"/>
              <a:t>- Free trade forces domestic firms to focus on improving </a:t>
            </a:r>
            <a:r>
              <a:rPr lang="en-US" sz="2170" dirty="0" smtClean="0"/>
              <a:t>the quality </a:t>
            </a:r>
            <a:r>
              <a:rPr lang="en-US" sz="2170" dirty="0"/>
              <a:t>of their output due to foreign competition. E.g.</a:t>
            </a:r>
            <a:r>
              <a:rPr lang="en-US" sz="2170" dirty="0" smtClean="0"/>
              <a:t>, </a:t>
            </a:r>
            <a:r>
              <a:rPr lang="en-US" sz="2170" dirty="0"/>
              <a:t>Japanese </a:t>
            </a:r>
            <a:r>
              <a:rPr lang="en-US" sz="2170" dirty="0" smtClean="0"/>
              <a:t>carmakers and </a:t>
            </a:r>
            <a:r>
              <a:rPr lang="en-US" sz="2170" dirty="0"/>
              <a:t>South Korean electronics firms have forced US producers </a:t>
            </a:r>
            <a:r>
              <a:rPr lang="en-US" sz="2170" dirty="0" smtClean="0"/>
              <a:t>such as </a:t>
            </a:r>
            <a:r>
              <a:rPr lang="en-US" sz="2170" dirty="0"/>
              <a:t>General Motors and Apple to create better-quality products. By </a:t>
            </a:r>
            <a:r>
              <a:rPr lang="en-US" sz="2170" dirty="0" smtClean="0"/>
              <a:t>contrast, protectionist </a:t>
            </a:r>
            <a:r>
              <a:rPr lang="en-US" sz="2170" dirty="0"/>
              <a:t>measures give domestic firms a </a:t>
            </a:r>
            <a:r>
              <a:rPr lang="en-US" sz="2170" dirty="0" smtClean="0"/>
              <a:t>false </a:t>
            </a:r>
            <a:r>
              <a:rPr lang="en-US" sz="2170" dirty="0"/>
              <a:t>sense of security, which </a:t>
            </a:r>
            <a:r>
              <a:rPr lang="en-US" sz="2170" dirty="0" smtClean="0"/>
              <a:t>can make </a:t>
            </a:r>
            <a:r>
              <a:rPr lang="en-US" sz="2170" dirty="0"/>
              <a:t>them inefficient.</a:t>
            </a:r>
          </a:p>
          <a:p>
            <a:pPr marL="361950" indent="-355600">
              <a:buClr>
                <a:srgbClr val="00B050"/>
              </a:buClr>
              <a:buFont typeface="Arial" panose="020B0604020202020204" pitchFamily="34" charset="0"/>
              <a:buChar char="•"/>
              <a:tabLst>
                <a:tab pos="8332788" algn="r"/>
              </a:tabLst>
            </a:pPr>
            <a:r>
              <a:rPr lang="en-US" sz="2170" b="1" dirty="0" smtClean="0"/>
              <a:t>Improved </a:t>
            </a:r>
            <a:r>
              <a:rPr lang="en-US" sz="2170" b="1" dirty="0"/>
              <a:t>international relations </a:t>
            </a:r>
            <a:r>
              <a:rPr lang="en-US" sz="2170" dirty="0"/>
              <a:t>- The absence of trade barriers </a:t>
            </a:r>
            <a:r>
              <a:rPr lang="en-US" sz="2170" dirty="0" smtClean="0"/>
              <a:t>encourages international </a:t>
            </a:r>
            <a:r>
              <a:rPr lang="en-US" sz="2170" dirty="0"/>
              <a:t>trade and cooperation </a:t>
            </a:r>
            <a:r>
              <a:rPr lang="en-US" sz="2170" dirty="0" smtClean="0"/>
              <a:t>between countries</a:t>
            </a:r>
            <a:r>
              <a:rPr lang="en-US" sz="2170" dirty="0"/>
              <a:t>. By contrast, if a </a:t>
            </a:r>
            <a:r>
              <a:rPr lang="en-US" sz="2170" dirty="0" smtClean="0"/>
              <a:t>country uses </a:t>
            </a:r>
            <a:r>
              <a:rPr lang="en-US" sz="2170" dirty="0"/>
              <a:t>international trade barriers, other nations are likely to retaliate by </a:t>
            </a:r>
            <a:r>
              <a:rPr lang="en-US" sz="2170" dirty="0" smtClean="0"/>
              <a:t>doing the </a:t>
            </a:r>
            <a:r>
              <a:rPr lang="en-US" sz="2170" dirty="0"/>
              <a:t>same.</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P8.3 </a:t>
            </a:r>
            <a:r>
              <a:rPr lang="en-US" sz="4000" dirty="0"/>
              <a:t>– </a:t>
            </a:r>
            <a:r>
              <a:rPr lang="en-US" sz="4000" dirty="0" smtClean="0"/>
              <a:t>Free Trade</a:t>
            </a:r>
            <a:endParaRPr lang="en-GB" sz="4000" dirty="0"/>
          </a:p>
        </p:txBody>
      </p:sp>
    </p:spTree>
    <p:extLst>
      <p:ext uri="{BB962C8B-B14F-4D97-AF65-F5344CB8AC3E}">
        <p14:creationId xmlns:p14="http://schemas.microsoft.com/office/powerpoint/2010/main" val="2290613445"/>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Grade Descriptors – Grade C</a:t>
            </a:r>
            <a:endParaRPr lang="en-GB" sz="4000" dirty="0"/>
          </a:p>
        </p:txBody>
      </p:sp>
      <p:sp>
        <p:nvSpPr>
          <p:cNvPr id="3" name="Rectangle 2"/>
          <p:cNvSpPr/>
          <p:nvPr/>
        </p:nvSpPr>
        <p:spPr>
          <a:xfrm>
            <a:off x="251520" y="1052736"/>
            <a:ext cx="8568952" cy="5632311"/>
          </a:xfrm>
          <a:prstGeom prst="rect">
            <a:avLst/>
          </a:prstGeom>
        </p:spPr>
        <p:txBody>
          <a:bodyPr wrap="square">
            <a:spAutoFit/>
          </a:bodyPr>
          <a:lstStyle/>
          <a:p>
            <a:pPr marL="406400" indent="-406400">
              <a:buClr>
                <a:srgbClr val="00B050"/>
              </a:buClr>
              <a:buFont typeface="Wingdings 3" panose="05040102010807070707" pitchFamily="18" charset="2"/>
              <a:buChar char=""/>
            </a:pPr>
            <a:r>
              <a:rPr lang="en-US" sz="2000" dirty="0" smtClean="0"/>
              <a:t>To </a:t>
            </a:r>
            <a:r>
              <a:rPr lang="en-US" sz="2000" dirty="0"/>
              <a:t>achieve a </a:t>
            </a:r>
            <a:r>
              <a:rPr lang="en-US" sz="2000" b="1" dirty="0"/>
              <a:t>Grade C</a:t>
            </a:r>
            <a:r>
              <a:rPr lang="en-US" sz="2000" dirty="0"/>
              <a:t>, a candidate must show a good understanding of the syllabus and some ability </a:t>
            </a:r>
            <a:r>
              <a:rPr lang="en-US" sz="2000" dirty="0" smtClean="0"/>
              <a:t>to answer </a:t>
            </a:r>
            <a:r>
              <a:rPr lang="en-US" sz="2000" dirty="0"/>
              <a:t>questions that are pitched at a more academic level. Within the separate assessment </a:t>
            </a:r>
            <a:r>
              <a:rPr lang="en-US" sz="2000" dirty="0" smtClean="0"/>
              <a:t>objectives, a</a:t>
            </a:r>
            <a:r>
              <a:rPr lang="en-US" sz="2000" dirty="0"/>
              <a:t> candidate awarded a Grade C must show:</a:t>
            </a:r>
          </a:p>
          <a:p>
            <a:pPr>
              <a:buClr>
                <a:srgbClr val="00B050"/>
              </a:buClr>
            </a:pPr>
            <a:r>
              <a:rPr lang="en-US" sz="2000" b="1" dirty="0"/>
              <a:t>AO1: Knowledge with understanding</a:t>
            </a:r>
          </a:p>
          <a:p>
            <a:pPr marL="744538" indent="-355600">
              <a:buClr>
                <a:srgbClr val="00B050"/>
              </a:buClr>
              <a:buFont typeface="Arial" panose="020B0604020202020204" pitchFamily="34" charset="0"/>
              <a:buChar char="•"/>
            </a:pPr>
            <a:r>
              <a:rPr lang="en-US" sz="2000" dirty="0" smtClean="0"/>
              <a:t>A </a:t>
            </a:r>
            <a:r>
              <a:rPr lang="en-US" sz="2000" dirty="0"/>
              <a:t>sound ability to identify detailed facts and principles in relation to the content of the syllabus</a:t>
            </a:r>
          </a:p>
          <a:p>
            <a:pPr marL="744538" indent="-355600">
              <a:buClr>
                <a:srgbClr val="00B050"/>
              </a:buClr>
              <a:buFont typeface="Arial" panose="020B0604020202020204" pitchFamily="34" charset="0"/>
              <a:buChar char="•"/>
            </a:pPr>
            <a:r>
              <a:rPr lang="en-US" sz="2000" dirty="0" smtClean="0"/>
              <a:t>A </a:t>
            </a:r>
            <a:r>
              <a:rPr lang="en-US" sz="2000" dirty="0"/>
              <a:t>sound ability to describe clearly graphs, diagrams, tables</a:t>
            </a:r>
          </a:p>
          <a:p>
            <a:pPr marL="744538" indent="-355600">
              <a:buClr>
                <a:srgbClr val="00B050"/>
              </a:buClr>
              <a:buFont typeface="Arial" panose="020B0604020202020204" pitchFamily="34" charset="0"/>
              <a:buChar char="•"/>
            </a:pPr>
            <a:r>
              <a:rPr lang="en-US" sz="2000" dirty="0" smtClean="0"/>
              <a:t>A </a:t>
            </a:r>
            <a:r>
              <a:rPr lang="en-US" sz="2000" dirty="0"/>
              <a:t>sound ability to define the concepts and ideas of the syllabus.</a:t>
            </a:r>
          </a:p>
          <a:p>
            <a:pPr>
              <a:buClr>
                <a:srgbClr val="00B050"/>
              </a:buClr>
            </a:pPr>
            <a:r>
              <a:rPr lang="en-US" sz="2000" b="1" dirty="0"/>
              <a:t>AO2: Analysis</a:t>
            </a:r>
          </a:p>
          <a:p>
            <a:pPr marL="744538" indent="-355600">
              <a:buClr>
                <a:srgbClr val="00B050"/>
              </a:buClr>
              <a:buFont typeface="Arial" panose="020B0604020202020204" pitchFamily="34" charset="0"/>
              <a:buChar char="•"/>
            </a:pPr>
            <a:r>
              <a:rPr lang="en-US" sz="2000" dirty="0" smtClean="0"/>
              <a:t>An </a:t>
            </a:r>
            <a:r>
              <a:rPr lang="en-US" sz="2000" dirty="0"/>
              <a:t>ability to use and comment on information</a:t>
            </a:r>
          </a:p>
          <a:p>
            <a:pPr marL="744538" indent="-355600">
              <a:buClr>
                <a:srgbClr val="00B050"/>
              </a:buClr>
              <a:buFont typeface="Arial" panose="020B0604020202020204" pitchFamily="34" charset="0"/>
              <a:buChar char="•"/>
            </a:pPr>
            <a:r>
              <a:rPr lang="en-US" sz="2000" dirty="0" smtClean="0"/>
              <a:t>An </a:t>
            </a:r>
            <a:r>
              <a:rPr lang="en-US" sz="2000" dirty="0"/>
              <a:t>ability to apply this information to illustrate the application of economic analysis to a </a:t>
            </a:r>
            <a:r>
              <a:rPr lang="en-US" sz="2000" dirty="0" smtClean="0"/>
              <a:t>particular situation</a:t>
            </a:r>
            <a:r>
              <a:rPr lang="en-US" sz="2000" dirty="0"/>
              <a:t>.</a:t>
            </a:r>
          </a:p>
          <a:p>
            <a:pPr>
              <a:buClr>
                <a:srgbClr val="00B050"/>
              </a:buClr>
            </a:pPr>
            <a:r>
              <a:rPr lang="en-US" sz="2000" b="1" dirty="0"/>
              <a:t>AO3: Critical evaluation and decision-making</a:t>
            </a:r>
          </a:p>
          <a:p>
            <a:pPr marL="744538" indent="-355600">
              <a:buClr>
                <a:srgbClr val="00B050"/>
              </a:buClr>
              <a:buFont typeface="Arial" panose="020B0604020202020204" pitchFamily="34" charset="0"/>
              <a:buChar char="•"/>
            </a:pPr>
            <a:r>
              <a:rPr lang="en-US" sz="2000" dirty="0" smtClean="0"/>
              <a:t>An </a:t>
            </a:r>
            <a:r>
              <a:rPr lang="en-US" sz="2000" dirty="0"/>
              <a:t>ability to interpret information accurately</a:t>
            </a:r>
          </a:p>
          <a:p>
            <a:pPr marL="744538" indent="-355600">
              <a:buClr>
                <a:srgbClr val="00B050"/>
              </a:buClr>
              <a:buFont typeface="Arial" panose="020B0604020202020204" pitchFamily="34" charset="0"/>
              <a:buChar char="•"/>
            </a:pPr>
            <a:r>
              <a:rPr lang="en-US" sz="2000" dirty="0" smtClean="0"/>
              <a:t>An </a:t>
            </a:r>
            <a:r>
              <a:rPr lang="en-US" sz="2000" dirty="0"/>
              <a:t>ability to discriminate between varied sources of information and to distinguish clearly </a:t>
            </a:r>
            <a:r>
              <a:rPr lang="en-US" sz="2000" dirty="0" smtClean="0"/>
              <a:t>between facts </a:t>
            </a:r>
            <a:r>
              <a:rPr lang="en-US" sz="2000" dirty="0"/>
              <a:t>and opinions</a:t>
            </a:r>
          </a:p>
          <a:p>
            <a:pPr marL="744538" indent="-355600">
              <a:buClr>
                <a:srgbClr val="00B050"/>
              </a:buClr>
              <a:buFont typeface="Arial" panose="020B0604020202020204" pitchFamily="34" charset="0"/>
              <a:buChar char="•"/>
            </a:pPr>
            <a:r>
              <a:rPr lang="en-US" sz="2000" dirty="0" smtClean="0"/>
              <a:t>An </a:t>
            </a:r>
            <a:r>
              <a:rPr lang="en-US" sz="2000" dirty="0"/>
              <a:t>ability to evaluate and make reasoned judgements.</a:t>
            </a:r>
            <a:endParaRPr lang="en-US" dirty="0"/>
          </a:p>
        </p:txBody>
      </p:sp>
    </p:spTree>
    <p:extLst>
      <p:ext uri="{BB962C8B-B14F-4D97-AF65-F5344CB8AC3E}">
        <p14:creationId xmlns:p14="http://schemas.microsoft.com/office/powerpoint/2010/main" val="3128023390"/>
      </p:ext>
    </p:extLst>
  </p:cSld>
  <p:clrMapOvr>
    <a:masterClrMapping/>
  </p:clrMapOvr>
  <p:transition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277</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2049792"/>
          </a:xfrm>
          <a:prstGeom prst="rect">
            <a:avLst/>
          </a:prstGeom>
          <a:solidFill>
            <a:schemeClr val="accent5">
              <a:lumMod val="20000"/>
              <a:lumOff val="80000"/>
            </a:schemeClr>
          </a:solidFill>
          <a:ln w="57150">
            <a:solidFill>
              <a:srgbClr val="002060"/>
            </a:solidFill>
          </a:ln>
        </p:spPr>
        <p:txBody>
          <a:bodyPr wrap="square">
            <a:spAutoFit/>
          </a:bodyPr>
          <a:lstStyle/>
          <a:p>
            <a:pPr marL="6350">
              <a:buClr>
                <a:srgbClr val="00B050"/>
              </a:buClr>
              <a:tabLst>
                <a:tab pos="8332788" algn="r"/>
              </a:tabLst>
            </a:pPr>
            <a:r>
              <a:rPr lang="en-US" sz="2120" b="1" dirty="0"/>
              <a:t>Study tips</a:t>
            </a:r>
          </a:p>
          <a:p>
            <a:pPr marL="361950" indent="-355600">
              <a:buClr>
                <a:srgbClr val="00B050"/>
              </a:buClr>
              <a:buFont typeface="Wingdings 3" panose="05040102010807070707" pitchFamily="18" charset="2"/>
              <a:buChar char=""/>
              <a:tabLst>
                <a:tab pos="8332788" algn="r"/>
              </a:tabLst>
            </a:pPr>
            <a:r>
              <a:rPr lang="en-US" sz="2120" dirty="0"/>
              <a:t>Make sure </a:t>
            </a:r>
            <a:r>
              <a:rPr lang="en-US" sz="2120" dirty="0" smtClean="0"/>
              <a:t>you can distinguish between the merits of International trade </a:t>
            </a:r>
            <a:r>
              <a:rPr lang="en-US" sz="2120" dirty="0"/>
              <a:t>and </a:t>
            </a:r>
            <a:r>
              <a:rPr lang="en-US" sz="2120" dirty="0" smtClean="0"/>
              <a:t>the merits </a:t>
            </a:r>
            <a:r>
              <a:rPr lang="en-US" sz="2120" dirty="0"/>
              <a:t>of </a:t>
            </a:r>
            <a:r>
              <a:rPr lang="en-US" sz="2120" dirty="0" smtClean="0"/>
              <a:t>free trade-they are not </a:t>
            </a:r>
            <a:r>
              <a:rPr lang="en-US" sz="2120" dirty="0"/>
              <a:t>quite </a:t>
            </a:r>
            <a:r>
              <a:rPr lang="en-US" sz="2120" dirty="0" smtClean="0"/>
              <a:t>the same, as not all International trade </a:t>
            </a:r>
            <a:r>
              <a:rPr lang="en-US" sz="2120" dirty="0"/>
              <a:t>entails </a:t>
            </a:r>
            <a:r>
              <a:rPr lang="en-US" sz="2120" dirty="0" smtClean="0"/>
              <a:t>free trade</a:t>
            </a:r>
            <a:r>
              <a:rPr lang="en-US" sz="2120" dirty="0"/>
              <a:t>. </a:t>
            </a:r>
            <a:r>
              <a:rPr lang="en-US" sz="2120" dirty="0" smtClean="0"/>
              <a:t>Thus, the merits </a:t>
            </a:r>
            <a:r>
              <a:rPr lang="en-US" sz="2120" dirty="0"/>
              <a:t>of </a:t>
            </a:r>
            <a:r>
              <a:rPr lang="en-US" sz="2120" dirty="0" smtClean="0"/>
              <a:t>free trade (without any </a:t>
            </a:r>
            <a:r>
              <a:rPr lang="en-US" sz="2120" dirty="0"/>
              <a:t>trade </a:t>
            </a:r>
            <a:r>
              <a:rPr lang="en-US" sz="2120" dirty="0" smtClean="0"/>
              <a:t>barriers) are </a:t>
            </a:r>
            <a:r>
              <a:rPr lang="en-US" sz="2120" dirty="0"/>
              <a:t>greater </a:t>
            </a:r>
            <a:r>
              <a:rPr lang="en-US" sz="2120" dirty="0" smtClean="0"/>
              <a:t>than the </a:t>
            </a:r>
            <a:r>
              <a:rPr lang="en-US" sz="2120" dirty="0"/>
              <a:t>benefits </a:t>
            </a:r>
            <a:r>
              <a:rPr lang="en-US" sz="2120" dirty="0" smtClean="0"/>
              <a:t>of International trade (which may entail </a:t>
            </a:r>
            <a:r>
              <a:rPr lang="en-US" sz="2120" dirty="0"/>
              <a:t>some </a:t>
            </a:r>
            <a:r>
              <a:rPr lang="en-US" sz="2120" dirty="0" smtClean="0"/>
              <a:t>trade barriers</a:t>
            </a:r>
            <a:r>
              <a:rPr lang="en-US" sz="2120" dirty="0"/>
              <a:t>).</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P8.3 </a:t>
            </a:r>
            <a:r>
              <a:rPr lang="en-US" sz="4000" dirty="0"/>
              <a:t>– </a:t>
            </a:r>
            <a:r>
              <a:rPr lang="en-US" sz="4000" dirty="0" smtClean="0"/>
              <a:t>Free Trade</a:t>
            </a:r>
            <a:endParaRPr lang="en-GB" sz="4000" dirty="0"/>
          </a:p>
        </p:txBody>
      </p:sp>
      <p:sp>
        <p:nvSpPr>
          <p:cNvPr id="5" name="Rectangle 4"/>
          <p:cNvSpPr/>
          <p:nvPr/>
        </p:nvSpPr>
        <p:spPr>
          <a:xfrm>
            <a:off x="276200" y="3212976"/>
            <a:ext cx="8544272" cy="3431709"/>
          </a:xfrm>
          <a:prstGeom prst="rect">
            <a:avLst/>
          </a:prstGeom>
          <a:solidFill>
            <a:schemeClr val="accent6">
              <a:lumMod val="20000"/>
              <a:lumOff val="80000"/>
            </a:schemeClr>
          </a:solidFill>
          <a:ln w="57150">
            <a:solidFill>
              <a:srgbClr val="002060"/>
            </a:solidFill>
          </a:ln>
        </p:spPr>
        <p:txBody>
          <a:bodyPr wrap="square">
            <a:spAutoFit/>
          </a:bodyPr>
          <a:lstStyle/>
          <a:p>
            <a:pPr marL="6350">
              <a:buClr>
                <a:srgbClr val="00B050"/>
              </a:buClr>
              <a:tabLst>
                <a:tab pos="8332788" algn="r"/>
              </a:tabLst>
            </a:pPr>
            <a:r>
              <a:rPr lang="en-US" sz="2120" b="1" dirty="0" smtClean="0"/>
              <a:t>Activity</a:t>
            </a:r>
            <a:endParaRPr lang="en-US" sz="2120" b="1" dirty="0"/>
          </a:p>
          <a:p>
            <a:pPr marL="463550" indent="-457200">
              <a:buClr>
                <a:srgbClr val="00B050"/>
              </a:buClr>
              <a:buFont typeface="+mj-lt"/>
              <a:buAutoNum type="arabicPeriod"/>
              <a:tabLst>
                <a:tab pos="8332788" algn="r"/>
              </a:tabLst>
            </a:pPr>
            <a:r>
              <a:rPr lang="en-US" sz="2120" dirty="0" smtClean="0"/>
              <a:t>Have </a:t>
            </a:r>
            <a:r>
              <a:rPr lang="en-US" sz="2120" dirty="0"/>
              <a:t>a look at the products you have at home, such as your family's </a:t>
            </a:r>
            <a:r>
              <a:rPr lang="en-US" sz="2120" dirty="0" smtClean="0"/>
              <a:t>computer, television</a:t>
            </a:r>
            <a:r>
              <a:rPr lang="en-US" sz="2120" dirty="0"/>
              <a:t>, watch, car and clothes. How many have these products have been </a:t>
            </a:r>
            <a:r>
              <a:rPr lang="en-US" sz="2120" dirty="0" smtClean="0"/>
              <a:t>imported? Why </a:t>
            </a:r>
            <a:r>
              <a:rPr lang="en-US" sz="2120" dirty="0"/>
              <a:t>might this be?</a:t>
            </a:r>
          </a:p>
          <a:p>
            <a:pPr marL="463550" indent="-457200">
              <a:buClr>
                <a:srgbClr val="00B050"/>
              </a:buClr>
              <a:buFont typeface="+mj-lt"/>
              <a:buAutoNum type="arabicPeriod"/>
              <a:tabLst>
                <a:tab pos="8332788" algn="r"/>
              </a:tabLst>
            </a:pPr>
            <a:r>
              <a:rPr lang="en-US" sz="2120" dirty="0" smtClean="0"/>
              <a:t>Use the internet to investigate the types of goods and services that are exported and imported </a:t>
            </a:r>
            <a:r>
              <a:rPr lang="en-US" sz="2120" dirty="0"/>
              <a:t>from one high-income country and one low-income country of your </a:t>
            </a:r>
            <a:r>
              <a:rPr lang="en-US" sz="2120" dirty="0" smtClean="0"/>
              <a:t>choice. Find </a:t>
            </a:r>
            <a:r>
              <a:rPr lang="en-US" sz="2120" dirty="0"/>
              <a:t>out the main trading partners of these countries. As a starting point, you may </a:t>
            </a:r>
            <a:r>
              <a:rPr lang="en-US" sz="2120" dirty="0" smtClean="0"/>
              <a:t>want to </a:t>
            </a:r>
            <a:r>
              <a:rPr lang="en-US" sz="2120" dirty="0"/>
              <a:t>use The Economist's country briefs (</a:t>
            </a:r>
            <a:r>
              <a:rPr lang="en-US" sz="2120" dirty="0">
                <a:hlinkClick r:id="rId3"/>
              </a:rPr>
              <a:t>www.economist .com</a:t>
            </a:r>
            <a:r>
              <a:rPr lang="en-US" sz="2120" dirty="0"/>
              <a:t>) and/or the </a:t>
            </a:r>
            <a:r>
              <a:rPr lang="en-US" sz="2120" dirty="0">
                <a:hlinkClick r:id="rId4"/>
              </a:rPr>
              <a:t>CIA </a:t>
            </a:r>
            <a:r>
              <a:rPr lang="en-US" sz="2120" dirty="0" smtClean="0">
                <a:hlinkClick r:id="rId4"/>
              </a:rPr>
              <a:t>website</a:t>
            </a:r>
            <a:r>
              <a:rPr lang="en-US" sz="2120" dirty="0" smtClean="0"/>
              <a:t>.</a:t>
            </a:r>
            <a:endParaRPr lang="en-US" sz="2120" dirty="0"/>
          </a:p>
        </p:txBody>
      </p:sp>
    </p:spTree>
    <p:extLst>
      <p:ext uri="{BB962C8B-B14F-4D97-AF65-F5344CB8AC3E}">
        <p14:creationId xmlns:p14="http://schemas.microsoft.com/office/powerpoint/2010/main" val="1477572798"/>
      </p:ext>
    </p:extLst>
  </p:cSld>
  <p:clrMapOvr>
    <a:masterClrMapping/>
  </p:clrMapOvr>
  <p:transition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384032" cy="5755422"/>
          </a:xfrm>
          <a:prstGeom prst="rect">
            <a:avLst/>
          </a:prstGeom>
        </p:spPr>
        <p:txBody>
          <a:bodyPr wrap="square">
            <a:spAutoFit/>
          </a:bodyPr>
          <a:lstStyle/>
          <a:p>
            <a:pPr marL="6350">
              <a:buClr>
                <a:srgbClr val="00B050"/>
              </a:buClr>
              <a:tabLst>
                <a:tab pos="8332788" algn="r"/>
              </a:tabLst>
            </a:pPr>
            <a:r>
              <a:rPr lang="en-US" sz="2300" b="1" dirty="0">
                <a:solidFill>
                  <a:srgbClr val="FF0000"/>
                </a:solidFill>
              </a:rPr>
              <a:t>Exam practice</a:t>
            </a:r>
          </a:p>
          <a:p>
            <a:pPr marL="449263" indent="-442913">
              <a:buClr>
                <a:srgbClr val="00B050"/>
              </a:buClr>
              <a:buFont typeface="Wingdings 3" panose="05040102010807070707" pitchFamily="18" charset="2"/>
              <a:buChar char=""/>
              <a:tabLst>
                <a:tab pos="8332788" algn="r"/>
              </a:tabLst>
            </a:pPr>
            <a:r>
              <a:rPr lang="en-US" sz="2300" dirty="0">
                <a:solidFill>
                  <a:srgbClr val="FF0000"/>
                </a:solidFill>
              </a:rPr>
              <a:t>Bangladesh is one of the world's largest producers of rice and tropical fruits. In </a:t>
            </a:r>
            <a:r>
              <a:rPr lang="en-US" sz="2300" dirty="0" smtClean="0">
                <a:solidFill>
                  <a:srgbClr val="FF0000"/>
                </a:solidFill>
              </a:rPr>
              <a:t>Brunei Darussalam</a:t>
            </a:r>
            <a:r>
              <a:rPr lang="en-US" sz="2300" dirty="0">
                <a:solidFill>
                  <a:srgbClr val="FF0000"/>
                </a:solidFill>
              </a:rPr>
              <a:t>, crude oil and natural gas account for around </a:t>
            </a:r>
            <a:r>
              <a:rPr lang="en-US" sz="2300" dirty="0" smtClean="0">
                <a:solidFill>
                  <a:srgbClr val="FF0000"/>
                </a:solidFill>
              </a:rPr>
              <a:t>90% </a:t>
            </a:r>
            <a:r>
              <a:rPr lang="en-US" sz="2300" dirty="0">
                <a:solidFill>
                  <a:srgbClr val="FF0000"/>
                </a:solidFill>
              </a:rPr>
              <a:t>of the </a:t>
            </a:r>
            <a:r>
              <a:rPr lang="en-US" sz="2300" dirty="0" smtClean="0">
                <a:solidFill>
                  <a:srgbClr val="FF0000"/>
                </a:solidFill>
              </a:rPr>
              <a:t>country's gross </a:t>
            </a:r>
            <a:r>
              <a:rPr lang="en-US" sz="2300" dirty="0">
                <a:solidFill>
                  <a:srgbClr val="FF0000"/>
                </a:solidFill>
              </a:rPr>
              <a:t>domestic product. This makes Brunei Darussalam one of the leading </a:t>
            </a:r>
            <a:r>
              <a:rPr lang="en-US" sz="2300" dirty="0" smtClean="0">
                <a:solidFill>
                  <a:srgbClr val="FF0000"/>
                </a:solidFill>
              </a:rPr>
              <a:t>producers of </a:t>
            </a:r>
            <a:r>
              <a:rPr lang="en-US" sz="2300" dirty="0">
                <a:solidFill>
                  <a:srgbClr val="FF0000"/>
                </a:solidFill>
              </a:rPr>
              <a:t>oil in </a:t>
            </a:r>
            <a:r>
              <a:rPr lang="en-US" sz="2300" dirty="0" smtClean="0">
                <a:solidFill>
                  <a:srgbClr val="FF0000"/>
                </a:solidFill>
              </a:rPr>
              <a:t>Southeast Asia</a:t>
            </a:r>
            <a:r>
              <a:rPr lang="en-US" sz="2300" dirty="0">
                <a:solidFill>
                  <a:srgbClr val="FF0000"/>
                </a:solidFill>
              </a:rPr>
              <a:t>.</a:t>
            </a:r>
          </a:p>
          <a:p>
            <a:pPr marL="463550" indent="-457200">
              <a:buClr>
                <a:srgbClr val="00B050"/>
              </a:buClr>
              <a:buFont typeface="+mj-lt"/>
              <a:buAutoNum type="arabicPeriod"/>
              <a:tabLst>
                <a:tab pos="6194425" algn="r"/>
                <a:tab pos="8332788" algn="r"/>
              </a:tabLst>
            </a:pPr>
            <a:r>
              <a:rPr lang="en-US" sz="2300" dirty="0" smtClean="0">
                <a:solidFill>
                  <a:srgbClr val="FF0000"/>
                </a:solidFill>
              </a:rPr>
              <a:t>Explain </a:t>
            </a:r>
            <a:r>
              <a:rPr lang="en-US" sz="2300" dirty="0">
                <a:solidFill>
                  <a:srgbClr val="FF0000"/>
                </a:solidFill>
              </a:rPr>
              <a:t>two reasons why countries such as Bangladesh and Brunei </a:t>
            </a:r>
            <a:r>
              <a:rPr lang="en-US" sz="2300" dirty="0" smtClean="0">
                <a:solidFill>
                  <a:srgbClr val="FF0000"/>
                </a:solidFill>
              </a:rPr>
              <a:t>Darussalam trade </a:t>
            </a:r>
            <a:r>
              <a:rPr lang="en-US" sz="2300" dirty="0">
                <a:solidFill>
                  <a:srgbClr val="FF0000"/>
                </a:solidFill>
              </a:rPr>
              <a:t>with each other. </a:t>
            </a:r>
            <a:r>
              <a:rPr lang="en-US" sz="2300" dirty="0" smtClean="0">
                <a:solidFill>
                  <a:srgbClr val="FF0000"/>
                </a:solidFill>
              </a:rPr>
              <a:t>	(4</a:t>
            </a:r>
            <a:r>
              <a:rPr lang="en-US" sz="2300" dirty="0">
                <a:solidFill>
                  <a:srgbClr val="FF0000"/>
                </a:solidFill>
              </a:rPr>
              <a:t>)</a:t>
            </a:r>
          </a:p>
          <a:p>
            <a:pPr marL="463550" indent="-457200">
              <a:buClr>
                <a:srgbClr val="00B050"/>
              </a:buClr>
              <a:buFont typeface="+mj-lt"/>
              <a:buAutoNum type="arabicPeriod"/>
              <a:tabLst>
                <a:tab pos="6194425" algn="r"/>
                <a:tab pos="8332788" algn="r"/>
              </a:tabLst>
            </a:pPr>
            <a:r>
              <a:rPr lang="en-US" sz="2300" dirty="0" smtClean="0">
                <a:solidFill>
                  <a:srgbClr val="FF0000"/>
                </a:solidFill>
              </a:rPr>
              <a:t>Outline </a:t>
            </a:r>
            <a:r>
              <a:rPr lang="en-US" sz="2300" dirty="0">
                <a:solidFill>
                  <a:srgbClr val="FF0000"/>
                </a:solidFill>
              </a:rPr>
              <a:t>one problem for Brunei Darussalam in relying on oil exports. </a:t>
            </a:r>
            <a:r>
              <a:rPr lang="en-US" sz="2300" dirty="0" smtClean="0">
                <a:solidFill>
                  <a:srgbClr val="FF0000"/>
                </a:solidFill>
              </a:rPr>
              <a:t>	(2</a:t>
            </a:r>
            <a:r>
              <a:rPr lang="en-US" sz="2300" dirty="0">
                <a:solidFill>
                  <a:srgbClr val="FF0000"/>
                </a:solidFill>
              </a:rPr>
              <a:t>)</a:t>
            </a:r>
          </a:p>
          <a:p>
            <a:pPr marL="463550" indent="-457200">
              <a:buClr>
                <a:srgbClr val="00B050"/>
              </a:buClr>
              <a:buFont typeface="+mj-lt"/>
              <a:buAutoNum type="arabicPeriod"/>
              <a:tabLst>
                <a:tab pos="6194425" algn="r"/>
                <a:tab pos="8332788" algn="r"/>
              </a:tabLst>
            </a:pPr>
            <a:r>
              <a:rPr lang="en-US" sz="2300" dirty="0" smtClean="0">
                <a:solidFill>
                  <a:srgbClr val="FF0000"/>
                </a:solidFill>
              </a:rPr>
              <a:t>Explain </a:t>
            </a:r>
            <a:r>
              <a:rPr lang="en-US" sz="2300" dirty="0">
                <a:solidFill>
                  <a:srgbClr val="FF0000"/>
                </a:solidFill>
              </a:rPr>
              <a:t>how Bangladesh's export of rice and tropical fruits helps its farmers </a:t>
            </a:r>
            <a:r>
              <a:rPr lang="en-US" sz="2300" dirty="0" smtClean="0">
                <a:solidFill>
                  <a:srgbClr val="FF0000"/>
                </a:solidFill>
              </a:rPr>
              <a:t>to achieve </a:t>
            </a:r>
            <a:r>
              <a:rPr lang="en-US" sz="2300" dirty="0">
                <a:solidFill>
                  <a:srgbClr val="FF0000"/>
                </a:solidFill>
              </a:rPr>
              <a:t>economies of scale. </a:t>
            </a:r>
            <a:r>
              <a:rPr lang="en-US" sz="2300" dirty="0" smtClean="0">
                <a:solidFill>
                  <a:srgbClr val="FF0000"/>
                </a:solidFill>
              </a:rPr>
              <a:t>	(4</a:t>
            </a:r>
            <a:r>
              <a:rPr lang="en-US" sz="2300" dirty="0">
                <a:solidFill>
                  <a:srgbClr val="FF0000"/>
                </a:solidFill>
              </a:rPr>
              <a:t>)</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P8.3 </a:t>
            </a:r>
            <a:r>
              <a:rPr lang="en-US" sz="4000" dirty="0"/>
              <a:t>– </a:t>
            </a:r>
            <a:r>
              <a:rPr lang="en-US" sz="4000" dirty="0" smtClean="0"/>
              <a:t>Free Trade</a:t>
            </a:r>
            <a:endParaRPr lang="en-GB" sz="4000" dirty="0"/>
          </a:p>
        </p:txBody>
      </p:sp>
    </p:spTree>
    <p:extLst>
      <p:ext uri="{BB962C8B-B14F-4D97-AF65-F5344CB8AC3E}">
        <p14:creationId xmlns:p14="http://schemas.microsoft.com/office/powerpoint/2010/main" val="2698258134"/>
      </p:ext>
    </p:extLst>
  </p:cSld>
  <p:clrMapOvr>
    <a:masterClrMapping/>
  </p:clrMapOvr>
  <p:transition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693866"/>
          </a:xfrm>
          <a:prstGeom prst="rect">
            <a:avLst/>
          </a:prstGeom>
        </p:spPr>
        <p:txBody>
          <a:bodyPr wrap="square">
            <a:spAutoFit/>
          </a:bodyPr>
          <a:lstStyle/>
          <a:p>
            <a:pPr marL="6350">
              <a:buClr>
                <a:srgbClr val="00B050"/>
              </a:buClr>
              <a:tabLst>
                <a:tab pos="8332788" algn="r"/>
              </a:tabLst>
            </a:pPr>
            <a:r>
              <a:rPr lang="en-US" sz="1820" b="1" dirty="0">
                <a:solidFill>
                  <a:srgbClr val="FF0000"/>
                </a:solidFill>
              </a:rPr>
              <a:t>Barriers to trade </a:t>
            </a:r>
            <a:r>
              <a:rPr lang="en-US" sz="1820" dirty="0"/>
              <a:t>are obstructions to free trade, imposed by a government to </a:t>
            </a:r>
            <a:r>
              <a:rPr lang="en-US" sz="1820" dirty="0" smtClean="0"/>
              <a:t>safeguard national interests by reducing the competitiveness of foreign firms</a:t>
            </a:r>
            <a:r>
              <a:rPr lang="en-US" sz="1820" dirty="0"/>
              <a:t>.</a:t>
            </a:r>
          </a:p>
          <a:p>
            <a:pPr marL="6350">
              <a:buClr>
                <a:srgbClr val="00B050"/>
              </a:buClr>
              <a:tabLst>
                <a:tab pos="8332788" algn="r"/>
              </a:tabLst>
            </a:pPr>
            <a:r>
              <a:rPr lang="en-US" sz="1820" b="1" dirty="0">
                <a:solidFill>
                  <a:srgbClr val="FF0000"/>
                </a:solidFill>
              </a:rPr>
              <a:t>Dumping</a:t>
            </a:r>
            <a:r>
              <a:rPr lang="en-US" sz="1820" dirty="0">
                <a:solidFill>
                  <a:srgbClr val="FF0000"/>
                </a:solidFill>
              </a:rPr>
              <a:t> </a:t>
            </a:r>
            <a:r>
              <a:rPr lang="en-US" sz="1820" dirty="0"/>
              <a:t>is the act of selling exports at artificially low prices. below those charged </a:t>
            </a:r>
            <a:r>
              <a:rPr lang="en-US" sz="1820" dirty="0" smtClean="0"/>
              <a:t>by domestic firms, and often less than the costs of production</a:t>
            </a:r>
            <a:r>
              <a:rPr lang="en-US" sz="1820" dirty="0"/>
              <a:t>.</a:t>
            </a:r>
          </a:p>
          <a:p>
            <a:pPr marL="6350">
              <a:buClr>
                <a:srgbClr val="00B050"/>
              </a:buClr>
              <a:tabLst>
                <a:tab pos="8332788" algn="r"/>
              </a:tabLst>
            </a:pPr>
            <a:r>
              <a:rPr lang="en-US" sz="1820" dirty="0"/>
              <a:t>An </a:t>
            </a:r>
            <a:r>
              <a:rPr lang="en-US" sz="1820" b="1" dirty="0">
                <a:solidFill>
                  <a:srgbClr val="FF0000"/>
                </a:solidFill>
              </a:rPr>
              <a:t>embargo</a:t>
            </a:r>
            <a:r>
              <a:rPr lang="en-US" sz="1820" dirty="0">
                <a:solidFill>
                  <a:srgbClr val="FF0000"/>
                </a:solidFill>
              </a:rPr>
              <a:t> </a:t>
            </a:r>
            <a:r>
              <a:rPr lang="en-US" sz="1820" dirty="0" smtClean="0"/>
              <a:t>is a type of protection that involves placing a ban on the trade of a certain good or with a particular country</a:t>
            </a:r>
            <a:r>
              <a:rPr lang="en-US" sz="1820" dirty="0"/>
              <a:t>.</a:t>
            </a:r>
          </a:p>
          <a:p>
            <a:pPr marL="6350">
              <a:buClr>
                <a:srgbClr val="00B050"/>
              </a:buClr>
              <a:tabLst>
                <a:tab pos="8332788" algn="r"/>
              </a:tabLst>
            </a:pPr>
            <a:r>
              <a:rPr lang="en-US" sz="1820" b="1" dirty="0">
                <a:solidFill>
                  <a:srgbClr val="FF0000"/>
                </a:solidFill>
              </a:rPr>
              <a:t>Exports</a:t>
            </a:r>
            <a:r>
              <a:rPr lang="en-US" sz="1820" dirty="0">
                <a:solidFill>
                  <a:srgbClr val="FF0000"/>
                </a:solidFill>
              </a:rPr>
              <a:t> </a:t>
            </a:r>
            <a:r>
              <a:rPr lang="en-US" sz="1820" dirty="0"/>
              <a:t>are goods and services sold to overseas buyers.</a:t>
            </a:r>
          </a:p>
          <a:p>
            <a:pPr marL="6350">
              <a:buClr>
                <a:srgbClr val="00B050"/>
              </a:buClr>
              <a:tabLst>
                <a:tab pos="8332788" algn="r"/>
              </a:tabLst>
            </a:pPr>
            <a:r>
              <a:rPr lang="en-US" sz="1820" b="1" dirty="0" smtClean="0">
                <a:solidFill>
                  <a:srgbClr val="FF0000"/>
                </a:solidFill>
              </a:rPr>
              <a:t>Free trade </a:t>
            </a:r>
            <a:r>
              <a:rPr lang="en-US" sz="1820" dirty="0" smtClean="0"/>
              <a:t>is international trade without any protectionist barriers between countries</a:t>
            </a:r>
            <a:r>
              <a:rPr lang="en-US" sz="1820" dirty="0"/>
              <a:t>.</a:t>
            </a:r>
          </a:p>
          <a:p>
            <a:pPr marL="6350">
              <a:buClr>
                <a:srgbClr val="00B050"/>
              </a:buClr>
              <a:tabLst>
                <a:tab pos="8332788" algn="r"/>
              </a:tabLst>
            </a:pPr>
            <a:r>
              <a:rPr lang="en-US" sz="1820" b="1" dirty="0">
                <a:solidFill>
                  <a:srgbClr val="FF0000"/>
                </a:solidFill>
              </a:rPr>
              <a:t>Imports</a:t>
            </a:r>
            <a:r>
              <a:rPr lang="en-US" sz="1820" dirty="0">
                <a:solidFill>
                  <a:srgbClr val="FF0000"/>
                </a:solidFill>
              </a:rPr>
              <a:t> </a:t>
            </a:r>
            <a:r>
              <a:rPr lang="en-US" sz="1820" dirty="0"/>
              <a:t>are foreign goods and services bought by domestic households and firms.</a:t>
            </a:r>
          </a:p>
          <a:p>
            <a:pPr marL="6350">
              <a:buClr>
                <a:srgbClr val="00B050"/>
              </a:buClr>
              <a:tabLst>
                <a:tab pos="8332788" algn="r"/>
              </a:tabLst>
            </a:pPr>
            <a:r>
              <a:rPr lang="en-US" sz="1820" b="1" dirty="0">
                <a:solidFill>
                  <a:srgbClr val="FF0000"/>
                </a:solidFill>
              </a:rPr>
              <a:t>International trade</a:t>
            </a:r>
            <a:r>
              <a:rPr lang="en-US" sz="1820" dirty="0">
                <a:solidFill>
                  <a:srgbClr val="FF0000"/>
                </a:solidFill>
              </a:rPr>
              <a:t> </a:t>
            </a:r>
            <a:r>
              <a:rPr lang="en-US" sz="1820" dirty="0"/>
              <a:t>refers to the exchange of goods and services beyond national borders.</a:t>
            </a:r>
          </a:p>
          <a:p>
            <a:pPr marL="6350">
              <a:buClr>
                <a:srgbClr val="00B050"/>
              </a:buClr>
              <a:tabLst>
                <a:tab pos="8332788" algn="r"/>
              </a:tabLst>
            </a:pPr>
            <a:r>
              <a:rPr lang="en-US" sz="1820" dirty="0"/>
              <a:t>A </a:t>
            </a:r>
            <a:r>
              <a:rPr lang="en-US" sz="1820" b="1" dirty="0">
                <a:solidFill>
                  <a:srgbClr val="FF0000"/>
                </a:solidFill>
              </a:rPr>
              <a:t>quota</a:t>
            </a:r>
            <a:r>
              <a:rPr lang="en-US" sz="1820" dirty="0">
                <a:solidFill>
                  <a:srgbClr val="FF0000"/>
                </a:solidFill>
              </a:rPr>
              <a:t> </a:t>
            </a:r>
            <a:r>
              <a:rPr lang="en-US" sz="1820" dirty="0"/>
              <a:t>is a type of protection that sets a numerical limit on the number of </a:t>
            </a:r>
            <a:r>
              <a:rPr lang="en-US" sz="1820" dirty="0" smtClean="0"/>
              <a:t>imports allowed into a country over a specified time period</a:t>
            </a:r>
            <a:r>
              <a:rPr lang="en-US" sz="1820" dirty="0"/>
              <a:t>.</a:t>
            </a:r>
          </a:p>
          <a:p>
            <a:pPr marL="6350">
              <a:buClr>
                <a:srgbClr val="00B050"/>
              </a:buClr>
              <a:tabLst>
                <a:tab pos="8332788" algn="r"/>
              </a:tabLst>
            </a:pPr>
            <a:r>
              <a:rPr lang="en-US" sz="1820" b="1" dirty="0">
                <a:solidFill>
                  <a:srgbClr val="FF0000"/>
                </a:solidFill>
              </a:rPr>
              <a:t>Subsidies</a:t>
            </a:r>
            <a:r>
              <a:rPr lang="en-US" sz="1820" dirty="0">
                <a:solidFill>
                  <a:srgbClr val="FF0000"/>
                </a:solidFill>
              </a:rPr>
              <a:t> </a:t>
            </a:r>
            <a:r>
              <a:rPr lang="en-US" sz="1820" dirty="0"/>
              <a:t>are a form of financial support from the government to lower the </a:t>
            </a:r>
            <a:r>
              <a:rPr lang="en-US" sz="1820" dirty="0" smtClean="0"/>
              <a:t>production costs of domestic firms, thereby raising their competitiveness</a:t>
            </a:r>
            <a:r>
              <a:rPr lang="en-US" sz="1820" dirty="0"/>
              <a:t>.</a:t>
            </a:r>
          </a:p>
          <a:p>
            <a:pPr marL="6350">
              <a:buClr>
                <a:srgbClr val="00B050"/>
              </a:buClr>
              <a:tabLst>
                <a:tab pos="8332788" algn="r"/>
              </a:tabLst>
            </a:pPr>
            <a:r>
              <a:rPr lang="en-US" sz="1820" b="1" dirty="0" smtClean="0">
                <a:solidFill>
                  <a:srgbClr val="FF0000"/>
                </a:solidFill>
              </a:rPr>
              <a:t>Tariffs</a:t>
            </a:r>
            <a:r>
              <a:rPr lang="en-US" sz="1820" dirty="0" smtClean="0">
                <a:solidFill>
                  <a:srgbClr val="FF0000"/>
                </a:solidFill>
              </a:rPr>
              <a:t> </a:t>
            </a:r>
            <a:r>
              <a:rPr lang="en-US" sz="1820" dirty="0" smtClean="0"/>
              <a:t>are import taxes that are imposed on foreign goods</a:t>
            </a:r>
            <a:r>
              <a:rPr lang="en-US" sz="1820" dirty="0"/>
              <a:t>.</a:t>
            </a:r>
          </a:p>
          <a:p>
            <a:pPr marL="6350">
              <a:buClr>
                <a:srgbClr val="00B050"/>
              </a:buClr>
              <a:tabLst>
                <a:tab pos="8332788" algn="r"/>
              </a:tabLst>
            </a:pPr>
            <a:r>
              <a:rPr lang="en-US" sz="1820" b="1" dirty="0" smtClean="0">
                <a:solidFill>
                  <a:srgbClr val="FF0000"/>
                </a:solidFill>
              </a:rPr>
              <a:t>Trade protection </a:t>
            </a:r>
            <a:r>
              <a:rPr lang="en-US" sz="1820" dirty="0" smtClean="0"/>
              <a:t>is the use of trade barriers to safeguard a country against excessive International trade and foreign competition</a:t>
            </a:r>
            <a:r>
              <a:rPr lang="en-US" sz="1820" dirty="0"/>
              <a:t>.</a:t>
            </a:r>
          </a:p>
        </p:txBody>
      </p:sp>
      <p:sp>
        <p:nvSpPr>
          <p:cNvPr id="8" name="Title 2"/>
          <p:cNvSpPr>
            <a:spLocks noGrp="1"/>
          </p:cNvSpPr>
          <p:nvPr>
            <p:ph type="title"/>
          </p:nvPr>
        </p:nvSpPr>
        <p:spPr>
          <a:xfrm>
            <a:off x="70266" y="72008"/>
            <a:ext cx="8859452" cy="548680"/>
          </a:xfrm>
        </p:spPr>
        <p:txBody>
          <a:bodyPr>
            <a:noAutofit/>
          </a:bodyPr>
          <a:lstStyle/>
          <a:p>
            <a:r>
              <a:rPr lang="en-US" sz="4000" dirty="0" smtClean="0"/>
              <a:t>P8.4 – Trade Protection – Key Terms</a:t>
            </a:r>
            <a:endParaRPr lang="en-GB" sz="4000" dirty="0"/>
          </a:p>
        </p:txBody>
      </p:sp>
    </p:spTree>
    <p:extLst>
      <p:ext uri="{BB962C8B-B14F-4D97-AF65-F5344CB8AC3E}">
        <p14:creationId xmlns:p14="http://schemas.microsoft.com/office/powerpoint/2010/main" val="3590329835"/>
      </p:ext>
    </p:extLst>
  </p:cSld>
  <p:clrMapOvr>
    <a:masterClrMapping/>
  </p:clrMapOvr>
  <p:transition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278</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384032" cy="5795433"/>
          </a:xfrm>
          <a:prstGeom prst="rect">
            <a:avLst/>
          </a:prstGeom>
        </p:spPr>
        <p:txBody>
          <a:bodyPr wrap="square">
            <a:spAutoFit/>
          </a:bodyPr>
          <a:lstStyle/>
          <a:p>
            <a:pPr marL="361950" indent="-355600">
              <a:buClr>
                <a:srgbClr val="00B050"/>
              </a:buClr>
              <a:buFont typeface="Wingdings 3" panose="05040102010807070707" pitchFamily="18" charset="2"/>
              <a:buChar char=""/>
              <a:tabLst>
                <a:tab pos="8332788" algn="r"/>
              </a:tabLst>
            </a:pPr>
            <a:r>
              <a:rPr lang="en-US" sz="2180" dirty="0"/>
              <a:t>Despite the benefits of international trade, there are drawbacks that mean there </a:t>
            </a:r>
            <a:r>
              <a:rPr lang="en-US" sz="2180" dirty="0" smtClean="0"/>
              <a:t>could be </a:t>
            </a:r>
            <a:r>
              <a:rPr lang="en-US" sz="2180" dirty="0"/>
              <a:t>a need for trade protection. </a:t>
            </a:r>
            <a:r>
              <a:rPr lang="en-US" sz="2180" b="1" dirty="0">
                <a:solidFill>
                  <a:srgbClr val="FF0000"/>
                </a:solidFill>
              </a:rPr>
              <a:t>Trade protection </a:t>
            </a:r>
            <a:r>
              <a:rPr lang="en-US" sz="2180" dirty="0"/>
              <a:t>refers to the use of trade </a:t>
            </a:r>
            <a:r>
              <a:rPr lang="en-US" sz="2180" dirty="0" smtClean="0"/>
              <a:t>barriers to </a:t>
            </a:r>
            <a:r>
              <a:rPr lang="en-US" sz="2180" dirty="0"/>
              <a:t>restrain foreign trade, thereby limiting overseas </a:t>
            </a:r>
            <a:r>
              <a:rPr lang="en-US" sz="2180" dirty="0" smtClean="0"/>
              <a:t>competition.</a:t>
            </a:r>
          </a:p>
          <a:p>
            <a:pPr marL="361950" indent="-355600">
              <a:buClr>
                <a:srgbClr val="00B050"/>
              </a:buClr>
              <a:buFont typeface="Wingdings 3" panose="05040102010807070707" pitchFamily="18" charset="2"/>
              <a:buChar char=""/>
              <a:tabLst>
                <a:tab pos="8332788" algn="r"/>
              </a:tabLst>
            </a:pPr>
            <a:r>
              <a:rPr lang="en-US" sz="2180" dirty="0" smtClean="0"/>
              <a:t>There </a:t>
            </a:r>
            <a:r>
              <a:rPr lang="en-US" sz="2180" dirty="0"/>
              <a:t>are a </a:t>
            </a:r>
            <a:r>
              <a:rPr lang="en-US" sz="2180" dirty="0" smtClean="0"/>
              <a:t>variety of </a:t>
            </a:r>
            <a:r>
              <a:rPr lang="en-US" sz="2180" dirty="0"/>
              <a:t>restrictive government measures designed to discourage imports and to </a:t>
            </a:r>
            <a:r>
              <a:rPr lang="en-US" sz="2180" dirty="0" smtClean="0"/>
              <a:t>prevent competition </a:t>
            </a:r>
            <a:r>
              <a:rPr lang="en-US" sz="2180" dirty="0"/>
              <a:t>in domestic markets</a:t>
            </a:r>
            <a:r>
              <a:rPr lang="en-US" sz="2180" dirty="0" smtClean="0"/>
              <a:t>.</a:t>
            </a:r>
          </a:p>
          <a:p>
            <a:pPr marL="6350">
              <a:buClr>
                <a:srgbClr val="00B050"/>
              </a:buClr>
              <a:tabLst>
                <a:tab pos="8332788" algn="r"/>
              </a:tabLst>
            </a:pPr>
            <a:r>
              <a:rPr lang="en-US" sz="2180" b="1" dirty="0"/>
              <a:t>Reasons for trade protection</a:t>
            </a:r>
          </a:p>
          <a:p>
            <a:pPr marL="361950" indent="-355600">
              <a:buClr>
                <a:srgbClr val="00B050"/>
              </a:buClr>
              <a:buFont typeface="Arial" panose="020B0604020202020204" pitchFamily="34" charset="0"/>
              <a:buChar char="•"/>
              <a:tabLst>
                <a:tab pos="8332788" algn="r"/>
              </a:tabLst>
            </a:pPr>
            <a:r>
              <a:rPr lang="en-US" sz="2180" dirty="0" smtClean="0"/>
              <a:t>Protectionist </a:t>
            </a:r>
            <a:r>
              <a:rPr lang="en-US" sz="2180" dirty="0"/>
              <a:t>measures help to protect infant industries (new, </a:t>
            </a:r>
            <a:r>
              <a:rPr lang="en-US" sz="2180" dirty="0" smtClean="0"/>
              <a:t>unestablished businesses</a:t>
            </a:r>
            <a:r>
              <a:rPr lang="en-US" sz="2180" dirty="0"/>
              <a:t>) from foreign competition. </a:t>
            </a:r>
            <a:r>
              <a:rPr lang="en-US" sz="2180" dirty="0" smtClean="0"/>
              <a:t>E.g. the </a:t>
            </a:r>
            <a:r>
              <a:rPr lang="en-US" sz="2180" dirty="0"/>
              <a:t>Chinese </a:t>
            </a:r>
            <a:r>
              <a:rPr lang="en-US" sz="2180" dirty="0" smtClean="0"/>
              <a:t>government,  only </a:t>
            </a:r>
            <a:r>
              <a:rPr lang="en-US" sz="2180" dirty="0"/>
              <a:t>allows 20 Hollywood </a:t>
            </a:r>
            <a:r>
              <a:rPr lang="en-US" sz="2180" dirty="0" smtClean="0"/>
              <a:t>movies </a:t>
            </a:r>
            <a:r>
              <a:rPr lang="en-US" sz="2180" dirty="0"/>
              <a:t>to enter the country's cinemas each year, </a:t>
            </a:r>
            <a:r>
              <a:rPr lang="en-US" sz="2180" dirty="0" smtClean="0"/>
              <a:t>thus allowing </a:t>
            </a:r>
            <a:r>
              <a:rPr lang="en-US" sz="2180" dirty="0"/>
              <a:t>the Chinese movie industry to develop.</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For</a:t>
            </a:r>
            <a:endParaRPr lang="en-GB" dirty="0"/>
          </a:p>
        </p:txBody>
      </p:sp>
      <p:sp>
        <p:nvSpPr>
          <p:cNvPr id="3" name="Rectangle 2"/>
          <p:cNvSpPr/>
          <p:nvPr/>
        </p:nvSpPr>
        <p:spPr>
          <a:xfrm>
            <a:off x="6660232" y="3429000"/>
            <a:ext cx="2160240" cy="2031325"/>
          </a:xfrm>
          <a:prstGeom prst="rect">
            <a:avLst/>
          </a:prstGeom>
        </p:spPr>
        <p:txBody>
          <a:bodyPr wrap="square">
            <a:spAutoFit/>
          </a:bodyPr>
          <a:lstStyle/>
          <a:p>
            <a:r>
              <a:rPr lang="en-US" i="1" dirty="0">
                <a:latin typeface="Arial" panose="020B0604020202020204" pitchFamily="34" charset="0"/>
                <a:cs typeface="Arial" panose="020B0604020202020204" pitchFamily="34" charset="0"/>
              </a:rPr>
              <a:t>Lost in Thailand </a:t>
            </a:r>
            <a:r>
              <a:rPr lang="en-US" dirty="0">
                <a:latin typeface="Arial" panose="020B0604020202020204" pitchFamily="34" charset="0"/>
                <a:cs typeface="Arial" panose="020B0604020202020204" pitchFamily="34" charset="0"/>
              </a:rPr>
              <a:t>is China's highest-grossing </a:t>
            </a:r>
            <a:r>
              <a:rPr lang="en-US" dirty="0" smtClean="0">
                <a:latin typeface="Arial" panose="020B0604020202020204" pitchFamily="34" charset="0"/>
                <a:cs typeface="Arial" panose="020B0604020202020204" pitchFamily="34" charset="0"/>
              </a:rPr>
              <a:t>home grown film. </a:t>
            </a:r>
            <a:r>
              <a:rPr lang="en-US" dirty="0">
                <a:latin typeface="Arial" panose="020B0604020202020204" pitchFamily="34" charset="0"/>
                <a:cs typeface="Arial" panose="020B0604020202020204" pitchFamily="34" charset="0"/>
              </a:rPr>
              <a:t>Trade protection enables </a:t>
            </a:r>
            <a:r>
              <a:rPr lang="en-US" dirty="0" smtClean="0">
                <a:latin typeface="Arial" panose="020B0604020202020204" pitchFamily="34" charset="0"/>
                <a:cs typeface="Arial" panose="020B0604020202020204" pitchFamily="34" charset="0"/>
              </a:rPr>
              <a:t>the </a:t>
            </a:r>
            <a:r>
              <a:rPr lang="en-GB" dirty="0" smtClean="0">
                <a:latin typeface="Arial" panose="020B0604020202020204" pitchFamily="34" charset="0"/>
                <a:cs typeface="Arial" panose="020B0604020202020204" pitchFamily="34" charset="0"/>
              </a:rPr>
              <a:t>Chinese movie industry to develop</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1534720"/>
      </p:ext>
    </p:extLst>
  </p:cSld>
  <p:clrMapOvr>
    <a:masterClrMapping/>
  </p:clrMapOvr>
  <p:transition advClick="0"/>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324535"/>
          </a:xfrm>
          <a:prstGeom prst="rect">
            <a:avLst/>
          </a:prstGeom>
        </p:spPr>
        <p:txBody>
          <a:bodyPr wrap="square">
            <a:spAutoFit/>
          </a:bodyPr>
          <a:lstStyle/>
          <a:p>
            <a:pPr marL="361950" indent="-355600">
              <a:buClr>
                <a:srgbClr val="00B050"/>
              </a:buClr>
              <a:buFont typeface="Arial" panose="020B0604020202020204" pitchFamily="34" charset="0"/>
              <a:buChar char="•"/>
              <a:tabLst>
                <a:tab pos="8332788" algn="r"/>
              </a:tabLst>
            </a:pPr>
            <a:r>
              <a:rPr lang="en-US" sz="2000" dirty="0"/>
              <a:t>Protection from free trade can also help to protect domestic jobs. </a:t>
            </a:r>
            <a:r>
              <a:rPr lang="en-US" sz="2000" dirty="0" smtClean="0"/>
              <a:t>French car-maker </a:t>
            </a:r>
            <a:r>
              <a:rPr lang="en-US" sz="2000" dirty="0"/>
              <a:t>Renault announced that it would have to make 7500 </a:t>
            </a:r>
            <a:r>
              <a:rPr lang="en-US" sz="2000" dirty="0" smtClean="0"/>
              <a:t>workers unemployed </a:t>
            </a:r>
            <a:r>
              <a:rPr lang="en-US" sz="2000" dirty="0"/>
              <a:t>between 2013 and 2016, partly due to the higher sales </a:t>
            </a:r>
            <a:r>
              <a:rPr lang="en-US" sz="2000" dirty="0" smtClean="0"/>
              <a:t>of Japan's Toyota </a:t>
            </a:r>
            <a:r>
              <a:rPr lang="en-US" sz="2000" dirty="0"/>
              <a:t>across Europe as a result of free trade. In extreme cases, fierce </a:t>
            </a:r>
            <a:r>
              <a:rPr lang="en-US" sz="2000" dirty="0" smtClean="0"/>
              <a:t>competition from </a:t>
            </a:r>
            <a:r>
              <a:rPr lang="en-US" sz="2000" dirty="0"/>
              <a:t>foreign rivals can even force domestic firms out of business.</a:t>
            </a:r>
          </a:p>
          <a:p>
            <a:pPr marL="361950" indent="-355600">
              <a:buClr>
                <a:srgbClr val="00B050"/>
              </a:buClr>
              <a:buFont typeface="Arial" panose="020B0604020202020204" pitchFamily="34" charset="0"/>
              <a:buChar char="•"/>
              <a:tabLst>
                <a:tab pos="8332788" algn="r"/>
              </a:tabLst>
            </a:pPr>
            <a:r>
              <a:rPr lang="en-US" sz="2000" dirty="0" smtClean="0"/>
              <a:t>It protects </a:t>
            </a:r>
            <a:r>
              <a:rPr lang="en-US" sz="2000" dirty="0"/>
              <a:t>foreign </a:t>
            </a:r>
            <a:r>
              <a:rPr lang="en-US" sz="2000" dirty="0" smtClean="0"/>
              <a:t>countries </a:t>
            </a:r>
            <a:r>
              <a:rPr lang="en-US" sz="2000" dirty="0"/>
              <a:t>from </a:t>
            </a:r>
            <a:r>
              <a:rPr lang="en-US" sz="2000" b="1" dirty="0">
                <a:solidFill>
                  <a:srgbClr val="FF0000"/>
                </a:solidFill>
              </a:rPr>
              <a:t>dumping</a:t>
            </a:r>
            <a:r>
              <a:rPr lang="en-US" sz="2000" dirty="0">
                <a:solidFill>
                  <a:srgbClr val="FF0000"/>
                </a:solidFill>
              </a:rPr>
              <a:t> </a:t>
            </a:r>
            <a:r>
              <a:rPr lang="en-US" sz="2000" dirty="0"/>
              <a:t>their goods in the domestic </a:t>
            </a:r>
            <a:r>
              <a:rPr lang="en-US" sz="2000" dirty="0" smtClean="0"/>
              <a:t>economy. Dumping </a:t>
            </a:r>
            <a:r>
              <a:rPr lang="en-US" sz="2000" dirty="0"/>
              <a:t>occurs when foreign firms sell their products in large </a:t>
            </a:r>
            <a:r>
              <a:rPr lang="en-US" sz="2000" dirty="0" smtClean="0"/>
              <a:t>quantities </a:t>
            </a:r>
            <a:r>
              <a:rPr lang="en-US" sz="2000" dirty="0"/>
              <a:t>at </a:t>
            </a:r>
            <a:r>
              <a:rPr lang="en-US" sz="2000" dirty="0" smtClean="0"/>
              <a:t>prices deliberately </a:t>
            </a:r>
            <a:r>
              <a:rPr lang="en-US" sz="2000" dirty="0"/>
              <a:t>below those charged by domestic firms, often even below the </a:t>
            </a:r>
            <a:r>
              <a:rPr lang="en-US" sz="2000" dirty="0" smtClean="0"/>
              <a:t>cost of </a:t>
            </a:r>
            <a:r>
              <a:rPr lang="en-US" sz="2000" dirty="0"/>
              <a:t>production . This clearly gives the foreign firms an unfair price advantage, </a:t>
            </a:r>
            <a:r>
              <a:rPr lang="en-US" sz="2000" dirty="0" smtClean="0"/>
              <a:t>so protectionist </a:t>
            </a:r>
            <a:r>
              <a:rPr lang="en-US" sz="2000" dirty="0"/>
              <a:t>measures may be needed. The European Union has recently </a:t>
            </a:r>
            <a:r>
              <a:rPr lang="en-US" sz="2000" dirty="0" smtClean="0"/>
              <a:t>accused China </a:t>
            </a:r>
            <a:r>
              <a:rPr lang="en-US" sz="2000" dirty="0"/>
              <a:t>of dumping its glass solar panels and the USA has accused Vietnam </a:t>
            </a:r>
            <a:r>
              <a:rPr lang="en-US" sz="2000" dirty="0" smtClean="0"/>
              <a:t>of dumping </a:t>
            </a:r>
            <a:r>
              <a:rPr lang="en-US" sz="2000" dirty="0"/>
              <a:t>its shrimps.</a:t>
            </a:r>
          </a:p>
          <a:p>
            <a:pPr marL="361950" indent="-355600">
              <a:buClr>
                <a:srgbClr val="00B050"/>
              </a:buClr>
              <a:buFont typeface="Arial" panose="020B0604020202020204" pitchFamily="34" charset="0"/>
              <a:buChar char="•"/>
              <a:tabLst>
                <a:tab pos="8332788" algn="r"/>
              </a:tabLst>
            </a:pPr>
            <a:r>
              <a:rPr lang="en-US" sz="2000" dirty="0" smtClean="0"/>
              <a:t>Protection </a:t>
            </a:r>
            <a:r>
              <a:rPr lang="en-US" sz="2000" dirty="0"/>
              <a:t>can also be a source of government revenue. </a:t>
            </a:r>
            <a:r>
              <a:rPr lang="en-US" sz="2000" dirty="0" smtClean="0"/>
              <a:t>E.g., India imposes </a:t>
            </a:r>
            <a:r>
              <a:rPr lang="en-US" sz="2000" dirty="0"/>
              <a:t>a $535 per 10 gram tariff on the </a:t>
            </a:r>
            <a:r>
              <a:rPr lang="en-US" sz="2000" dirty="0" smtClean="0"/>
              <a:t>import of gold</a:t>
            </a:r>
            <a:r>
              <a:rPr lang="en-US" sz="2000" dirty="0"/>
              <a:t>, thus helping to raise </a:t>
            </a:r>
            <a:r>
              <a:rPr lang="en-US" sz="2000" dirty="0" smtClean="0"/>
              <a:t>tax revenue </a:t>
            </a:r>
            <a:r>
              <a:rPr lang="en-US" sz="2000" dirty="0"/>
              <a:t>for the </a:t>
            </a:r>
            <a:r>
              <a:rPr lang="en-US" sz="2000" dirty="0" smtClean="0"/>
              <a:t>government.</a:t>
            </a:r>
            <a:endParaRPr lang="en-US" sz="2000" dirty="0"/>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For</a:t>
            </a:r>
            <a:endParaRPr lang="en-GB" dirty="0"/>
          </a:p>
        </p:txBody>
      </p:sp>
    </p:spTree>
    <p:extLst>
      <p:ext uri="{BB962C8B-B14F-4D97-AF65-F5344CB8AC3E}">
        <p14:creationId xmlns:p14="http://schemas.microsoft.com/office/powerpoint/2010/main" val="645995962"/>
      </p:ext>
    </p:extLst>
  </p:cSld>
  <p:clrMapOvr>
    <a:masterClrMapping/>
  </p:clrMapOvr>
  <p:transition advClick="0"/>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707800" cy="5632311"/>
          </a:xfrm>
          <a:prstGeom prst="rect">
            <a:avLst/>
          </a:prstGeom>
        </p:spPr>
        <p:txBody>
          <a:bodyPr wrap="square">
            <a:spAutoFit/>
          </a:bodyPr>
          <a:lstStyle/>
          <a:p>
            <a:pPr marL="361950" indent="-355600">
              <a:buClr>
                <a:srgbClr val="00B050"/>
              </a:buClr>
              <a:buFont typeface="Arial" panose="020B0604020202020204" pitchFamily="34" charset="0"/>
              <a:buChar char="•"/>
              <a:tabLst>
                <a:tab pos="8332788" algn="r"/>
              </a:tabLst>
            </a:pPr>
            <a:r>
              <a:rPr lang="en-US" sz="2000" dirty="0" smtClean="0"/>
              <a:t>Protection </a:t>
            </a:r>
            <a:r>
              <a:rPr lang="en-US" sz="2000" dirty="0"/>
              <a:t>might also be required to overcome a balance of payments </a:t>
            </a:r>
            <a:r>
              <a:rPr lang="en-US" sz="2000" dirty="0" smtClean="0"/>
              <a:t>deficit (Chapter </a:t>
            </a:r>
            <a:r>
              <a:rPr lang="en-US" sz="2000" dirty="0"/>
              <a:t>24). </a:t>
            </a:r>
            <a:r>
              <a:rPr lang="en-US" sz="2000" dirty="0" smtClean="0"/>
              <a:t>If a country's </a:t>
            </a:r>
            <a:r>
              <a:rPr lang="en-US" sz="2000" dirty="0"/>
              <a:t>expenditure on imports exceeds the </a:t>
            </a:r>
            <a:r>
              <a:rPr lang="en-US" sz="2000" dirty="0" smtClean="0"/>
              <a:t>revenue earned </a:t>
            </a:r>
            <a:r>
              <a:rPr lang="en-US" sz="2000" dirty="0"/>
              <a:t>from its exports, the </a:t>
            </a:r>
            <a:r>
              <a:rPr lang="en-US" sz="2000" dirty="0" smtClean="0"/>
              <a:t>country </a:t>
            </a:r>
            <a:r>
              <a:rPr lang="en-US" sz="2000" dirty="0"/>
              <a:t>will experience problems as it spends </a:t>
            </a:r>
            <a:r>
              <a:rPr lang="en-US" sz="2000" dirty="0" smtClean="0"/>
              <a:t>more than </a:t>
            </a:r>
            <a:r>
              <a:rPr lang="en-US" sz="2000" dirty="0"/>
              <a:t>it earns. Protectionist measures to restrict imports would help to deal </a:t>
            </a:r>
            <a:r>
              <a:rPr lang="en-US" sz="2000" dirty="0" smtClean="0"/>
              <a:t>with this </a:t>
            </a:r>
            <a:r>
              <a:rPr lang="en-US" sz="2000" dirty="0"/>
              <a:t>imbalance .</a:t>
            </a:r>
          </a:p>
          <a:p>
            <a:pPr marL="361950" indent="-355600">
              <a:buClr>
                <a:srgbClr val="00B050"/>
              </a:buClr>
              <a:buFont typeface="Arial" panose="020B0604020202020204" pitchFamily="34" charset="0"/>
              <a:buChar char="•"/>
              <a:tabLst>
                <a:tab pos="8332788" algn="r"/>
              </a:tabLst>
            </a:pPr>
            <a:r>
              <a:rPr lang="en-US" sz="2000" dirty="0" smtClean="0"/>
              <a:t>In </a:t>
            </a:r>
            <a:r>
              <a:rPr lang="en-US" sz="2000" dirty="0"/>
              <a:t>terms of strategic arguments, the government might use </a:t>
            </a:r>
            <a:r>
              <a:rPr lang="en-US" sz="2000" dirty="0" smtClean="0"/>
              <a:t>protectionism to </a:t>
            </a:r>
            <a:r>
              <a:rPr lang="en-US" sz="2000" dirty="0"/>
              <a:t>safeguard the country against being </a:t>
            </a:r>
            <a:r>
              <a:rPr lang="en-US" sz="2000" dirty="0" smtClean="0"/>
              <a:t>too dependent </a:t>
            </a:r>
            <a:r>
              <a:rPr lang="en-US" sz="2000" dirty="0"/>
              <a:t>on goods and </a:t>
            </a:r>
            <a:r>
              <a:rPr lang="en-US" sz="2000" dirty="0" smtClean="0"/>
              <a:t>services from </a:t>
            </a:r>
            <a:r>
              <a:rPr lang="en-US" sz="2000" dirty="0"/>
              <a:t>other countries. </a:t>
            </a:r>
            <a:r>
              <a:rPr lang="en-US" sz="2000" dirty="0" smtClean="0"/>
              <a:t>E.g., </a:t>
            </a:r>
            <a:r>
              <a:rPr lang="en-US" sz="2000" dirty="0"/>
              <a:t>if a war were to break out then </a:t>
            </a:r>
            <a:r>
              <a:rPr lang="en-US" sz="2000" dirty="0" smtClean="0"/>
              <a:t>protectionist measures </a:t>
            </a:r>
            <a:r>
              <a:rPr lang="en-US" sz="2000" dirty="0"/>
              <a:t>give the country the ability and </a:t>
            </a:r>
            <a:r>
              <a:rPr lang="en-US" sz="2000" dirty="0" smtClean="0"/>
              <a:t>capacity </a:t>
            </a:r>
            <a:r>
              <a:rPr lang="en-US" sz="2000" dirty="0"/>
              <a:t>to produce all the goods </a:t>
            </a:r>
            <a:r>
              <a:rPr lang="en-US" sz="2000" dirty="0" smtClean="0"/>
              <a:t>and services </a:t>
            </a:r>
            <a:r>
              <a:rPr lang="en-US" sz="2000" dirty="0"/>
              <a:t>that it needs, rather than having to rely on foreign countries. A </a:t>
            </a:r>
            <a:r>
              <a:rPr lang="en-US" sz="2000" dirty="0" smtClean="0"/>
              <a:t>country such </a:t>
            </a:r>
            <a:r>
              <a:rPr lang="en-US" sz="2000" dirty="0"/>
              <a:t>as Canada or the UK might </a:t>
            </a:r>
            <a:r>
              <a:rPr lang="en-US" sz="2000" dirty="0" smtClean="0"/>
              <a:t>want </a:t>
            </a:r>
            <a:r>
              <a:rPr lang="en-US" sz="2000" dirty="0"/>
              <a:t>to have more oil production in order to </a:t>
            </a:r>
            <a:r>
              <a:rPr lang="en-US" sz="2000" dirty="0" smtClean="0"/>
              <a:t>be less </a:t>
            </a:r>
            <a:r>
              <a:rPr lang="en-US" sz="2000" dirty="0"/>
              <a:t>reliant on imports from oil-rich nations that have the ability to distort world </a:t>
            </a:r>
            <a:r>
              <a:rPr lang="en-US" sz="2000" dirty="0" smtClean="0"/>
              <a:t>oil prices </a:t>
            </a:r>
            <a:r>
              <a:rPr lang="en-US" sz="2000" dirty="0"/>
              <a:t>and oil supplies.</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For</a:t>
            </a:r>
            <a:endParaRPr lang="en-GB" dirty="0"/>
          </a:p>
        </p:txBody>
      </p:sp>
    </p:spTree>
    <p:extLst>
      <p:ext uri="{BB962C8B-B14F-4D97-AF65-F5344CB8AC3E}">
        <p14:creationId xmlns:p14="http://schemas.microsoft.com/office/powerpoint/2010/main" val="3701798823"/>
      </p:ext>
    </p:extLst>
  </p:cSld>
  <p:clrMapOvr>
    <a:masterClrMapping/>
  </p:clrMapOvr>
  <p:transition advClick="0"/>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279</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466112"/>
          </a:xfrm>
          <a:prstGeom prst="rect">
            <a:avLst/>
          </a:prstGeom>
        </p:spPr>
        <p:txBody>
          <a:bodyPr wrap="square">
            <a:spAutoFit/>
          </a:bodyPr>
          <a:lstStyle/>
          <a:p>
            <a:pPr marL="361950" indent="-355600">
              <a:buClr>
                <a:srgbClr val="00B050"/>
              </a:buClr>
              <a:buFont typeface="Wingdings 3" panose="05040102010807070707" pitchFamily="18" charset="2"/>
              <a:buChar char=""/>
              <a:tabLst>
                <a:tab pos="8332788" algn="r"/>
              </a:tabLst>
            </a:pPr>
            <a:r>
              <a:rPr lang="en-US" sz="1940" dirty="0"/>
              <a:t>Despite the merits of protectionism, there arc potential drawbacks:</a:t>
            </a:r>
          </a:p>
          <a:p>
            <a:pPr marL="620713" indent="-252413">
              <a:buClr>
                <a:srgbClr val="00B050"/>
              </a:buClr>
              <a:buFont typeface="Arial" panose="020B0604020202020204" pitchFamily="34" charset="0"/>
              <a:buChar char="•"/>
              <a:tabLst>
                <a:tab pos="8332788" algn="r"/>
              </a:tabLst>
            </a:pPr>
            <a:r>
              <a:rPr lang="en-US" sz="1940" dirty="0" smtClean="0"/>
              <a:t>Government </a:t>
            </a:r>
            <a:r>
              <a:rPr lang="en-US" sz="1940" dirty="0"/>
              <a:t>intervention distorts market signals and therefore can lead to </a:t>
            </a:r>
            <a:r>
              <a:rPr lang="en-US" sz="1940" dirty="0" smtClean="0"/>
              <a:t>a global </a:t>
            </a:r>
            <a:r>
              <a:rPr lang="en-US" sz="1940" dirty="0"/>
              <a:t>misallocation of resources. </a:t>
            </a:r>
            <a:r>
              <a:rPr lang="en-US" sz="1940" dirty="0" smtClean="0"/>
              <a:t>E.g., </a:t>
            </a:r>
            <a:r>
              <a:rPr lang="en-US" sz="1940" dirty="0"/>
              <a:t>domestic consumers may not </a:t>
            </a:r>
            <a:r>
              <a:rPr lang="en-US" sz="1940" dirty="0" smtClean="0"/>
              <a:t>be able </a:t>
            </a:r>
            <a:r>
              <a:rPr lang="en-US" sz="1940" dirty="0"/>
              <a:t>to purchase lower-priced imports which </a:t>
            </a:r>
            <a:r>
              <a:rPr lang="en-US" sz="1940" dirty="0" smtClean="0"/>
              <a:t>are </a:t>
            </a:r>
            <a:r>
              <a:rPr lang="en-US" sz="1940" dirty="0"/>
              <a:t>of higher quality than </a:t>
            </a:r>
            <a:r>
              <a:rPr lang="en-US" sz="1940" dirty="0" smtClean="0"/>
              <a:t>those produced </a:t>
            </a:r>
            <a:r>
              <a:rPr lang="en-US" sz="1940" dirty="0"/>
              <a:t>domestically. Protected firms and industries can become </a:t>
            </a:r>
            <a:r>
              <a:rPr lang="en-US" sz="1940" dirty="0" smtClean="0"/>
              <a:t>too </a:t>
            </a:r>
            <a:r>
              <a:rPr lang="en-US" sz="1940" dirty="0"/>
              <a:t>reliant </a:t>
            </a:r>
            <a:r>
              <a:rPr lang="en-US" sz="1940" dirty="0" smtClean="0"/>
              <a:t>on the </a:t>
            </a:r>
            <a:r>
              <a:rPr lang="en-US" sz="1940" dirty="0"/>
              <a:t>government and thus become </a:t>
            </a:r>
            <a:r>
              <a:rPr lang="en-US" sz="1940" dirty="0" smtClean="0"/>
              <a:t>inefficient.</a:t>
            </a:r>
            <a:endParaRPr lang="en-US" sz="1940" dirty="0"/>
          </a:p>
          <a:p>
            <a:pPr marL="620713" indent="-252413">
              <a:buClr>
                <a:srgbClr val="00B050"/>
              </a:buClr>
              <a:buFont typeface="Arial" panose="020B0604020202020204" pitchFamily="34" charset="0"/>
              <a:buChar char="•"/>
              <a:tabLst>
                <a:tab pos="8332788" algn="r"/>
              </a:tabLst>
            </a:pPr>
            <a:r>
              <a:rPr lang="en-US" sz="1940" dirty="0" smtClean="0"/>
              <a:t>Protection </a:t>
            </a:r>
            <a:r>
              <a:rPr lang="en-US" sz="1940" dirty="0"/>
              <a:t>can lead to increased costs of </a:t>
            </a:r>
            <a:r>
              <a:rPr lang="en-US" sz="1940" dirty="0" smtClean="0"/>
              <a:t>pr</a:t>
            </a:r>
            <a:r>
              <a:rPr lang="en-US" sz="1940" dirty="0"/>
              <a:t>o</a:t>
            </a:r>
            <a:r>
              <a:rPr lang="en-US" sz="1940" dirty="0" smtClean="0"/>
              <a:t>duction </a:t>
            </a:r>
            <a:r>
              <a:rPr lang="en-US" sz="1940" dirty="0"/>
              <a:t>due to the lack </a:t>
            </a:r>
            <a:r>
              <a:rPr lang="en-US" sz="1940" dirty="0" smtClean="0"/>
              <a:t>of competition </a:t>
            </a:r>
            <a:r>
              <a:rPr lang="en-US" sz="1940" dirty="0"/>
              <a:t>and </a:t>
            </a:r>
            <a:r>
              <a:rPr lang="en-US" sz="1940" dirty="0" smtClean="0"/>
              <a:t>of incentives </a:t>
            </a:r>
            <a:r>
              <a:rPr lang="en-US" sz="1940" dirty="0"/>
              <a:t>to be efficient or </a:t>
            </a:r>
            <a:r>
              <a:rPr lang="en-US" sz="1940" dirty="0" smtClean="0"/>
              <a:t>innovative</a:t>
            </a:r>
            <a:r>
              <a:rPr lang="en-US" sz="1940" dirty="0"/>
              <a:t>. Domestic </a:t>
            </a:r>
            <a:r>
              <a:rPr lang="en-US" sz="1940" dirty="0" smtClean="0"/>
              <a:t>producers may </a:t>
            </a:r>
            <a:r>
              <a:rPr lang="en-US" sz="1940" dirty="0"/>
              <a:t>need to pay higher prices for </a:t>
            </a:r>
            <a:r>
              <a:rPr lang="en-US" sz="1940" dirty="0" smtClean="0"/>
              <a:t>vital </a:t>
            </a:r>
            <a:r>
              <a:rPr lang="en-US" sz="1940" dirty="0"/>
              <a:t>imported raw materials and </a:t>
            </a:r>
            <a:r>
              <a:rPr lang="en-US" sz="1940" dirty="0" smtClean="0"/>
              <a:t>components, so </a:t>
            </a:r>
            <a:r>
              <a:rPr lang="en-US" sz="1940" dirty="0"/>
              <a:t>this could lead to imported inflation </a:t>
            </a:r>
            <a:r>
              <a:rPr lang="en-US" sz="1940" dirty="0" smtClean="0"/>
              <a:t>(Chapter </a:t>
            </a:r>
            <a:r>
              <a:rPr lang="en-US" sz="1940" dirty="0"/>
              <a:t>18), thus leading to </a:t>
            </a:r>
            <a:r>
              <a:rPr lang="en-US" sz="1940" dirty="0" smtClean="0"/>
              <a:t>higher domestic </a:t>
            </a:r>
            <a:r>
              <a:rPr lang="en-US" sz="1940" dirty="0"/>
              <a:t>prices</a:t>
            </a:r>
            <a:r>
              <a:rPr lang="en-US" sz="1940" dirty="0" smtClean="0"/>
              <a:t>.</a:t>
            </a:r>
          </a:p>
          <a:p>
            <a:pPr marL="620713" indent="-252413">
              <a:buClr>
                <a:srgbClr val="00B050"/>
              </a:buClr>
              <a:buFont typeface="Arial" panose="020B0604020202020204" pitchFamily="34" charset="0"/>
              <a:buChar char="•"/>
              <a:tabLst>
                <a:tab pos="8332788" algn="r"/>
              </a:tabLst>
            </a:pPr>
            <a:r>
              <a:rPr lang="en-US" sz="1940" dirty="0"/>
              <a:t>Other countries are likely to react by retaliating and imposing their own </a:t>
            </a:r>
            <a:r>
              <a:rPr lang="en-US" sz="1940" dirty="0" smtClean="0"/>
              <a:t>trade barriers</a:t>
            </a:r>
            <a:r>
              <a:rPr lang="en-US" sz="1940" dirty="0"/>
              <a:t>. For example, in October 2012 the US International Trade </a:t>
            </a:r>
            <a:r>
              <a:rPr lang="en-US" sz="1940" dirty="0" smtClean="0"/>
              <a:t>Commission imposed </a:t>
            </a:r>
            <a:r>
              <a:rPr lang="en-US" sz="1940" dirty="0"/>
              <a:t>tariffs on imports of solar cells from China, and by January 2013 </a:t>
            </a:r>
            <a:r>
              <a:rPr lang="en-US" sz="1940" dirty="0" smtClean="0"/>
              <a:t>Beijing had </a:t>
            </a:r>
            <a:r>
              <a:rPr lang="en-US" sz="1940" dirty="0"/>
              <a:t>imposed a 5-year anti-dumping tariff on two chemicals (ethylene glycol </a:t>
            </a:r>
            <a:r>
              <a:rPr lang="en-US" sz="1940" dirty="0" smtClean="0"/>
              <a:t>and diethylene </a:t>
            </a:r>
            <a:r>
              <a:rPr lang="en-US" sz="1940" dirty="0"/>
              <a:t>glycol) from the USA. Such actions may hinder global economic </a:t>
            </a:r>
            <a:r>
              <a:rPr lang="en-US" sz="1940" dirty="0" smtClean="0"/>
              <a:t>growth and </a:t>
            </a:r>
            <a:r>
              <a:rPr lang="en-US" sz="1940" dirty="0"/>
              <a:t>prosperity.</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Against</a:t>
            </a:r>
            <a:endParaRPr lang="en-GB" dirty="0"/>
          </a:p>
        </p:txBody>
      </p:sp>
    </p:spTree>
    <p:extLst>
      <p:ext uri="{BB962C8B-B14F-4D97-AF65-F5344CB8AC3E}">
        <p14:creationId xmlns:p14="http://schemas.microsoft.com/office/powerpoint/2010/main" val="2849139276"/>
      </p:ext>
    </p:extLst>
  </p:cSld>
  <p:clrMapOvr>
    <a:masterClrMapping/>
  </p:clrMapOvr>
  <p:transition advClick="0"/>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5807968" cy="5586145"/>
          </a:xfrm>
          <a:prstGeom prst="rect">
            <a:avLst/>
          </a:prstGeom>
          <a:solidFill>
            <a:schemeClr val="accent5">
              <a:lumMod val="20000"/>
              <a:lumOff val="80000"/>
            </a:schemeClr>
          </a:solidFill>
          <a:ln w="57150">
            <a:solidFill>
              <a:srgbClr val="002060"/>
            </a:solidFill>
          </a:ln>
        </p:spPr>
        <p:txBody>
          <a:bodyPr wrap="square">
            <a:spAutoFit/>
          </a:bodyPr>
          <a:lstStyle/>
          <a:p>
            <a:pPr marL="6350">
              <a:buClr>
                <a:srgbClr val="00B050"/>
              </a:buClr>
              <a:tabLst>
                <a:tab pos="8332788" algn="r"/>
              </a:tabLst>
            </a:pPr>
            <a:r>
              <a:rPr lang="en-US" sz="2100" b="1" dirty="0" smtClean="0"/>
              <a:t>Case Study – Banana Wars</a:t>
            </a:r>
          </a:p>
          <a:p>
            <a:pPr marL="361950" indent="-355600">
              <a:buClr>
                <a:srgbClr val="00B050"/>
              </a:buClr>
              <a:buFont typeface="Wingdings 3" panose="05040102010807070707" pitchFamily="18" charset="2"/>
              <a:buChar char=""/>
              <a:tabLst>
                <a:tab pos="8332788" algn="r"/>
              </a:tabLst>
            </a:pPr>
            <a:r>
              <a:rPr lang="en-US" sz="2100" dirty="0" smtClean="0"/>
              <a:t>The Banana Wars was a trade dispute between the European Union and Latin American countries that lasted for two decades</a:t>
            </a:r>
            <a:r>
              <a:rPr lang="en-US" sz="2100" dirty="0"/>
              <a:t>, </a:t>
            </a:r>
            <a:r>
              <a:rPr lang="en-US" sz="2100" dirty="0" smtClean="0"/>
              <a:t>making it one of the longest trade disputes since the Second World War</a:t>
            </a:r>
            <a:r>
              <a:rPr lang="en-US" sz="2100" dirty="0"/>
              <a:t>. </a:t>
            </a:r>
            <a:endParaRPr lang="en-US" sz="2100" dirty="0" smtClean="0"/>
          </a:p>
          <a:p>
            <a:pPr marL="361950" indent="-355600">
              <a:buClr>
                <a:srgbClr val="00B050"/>
              </a:buClr>
              <a:buFont typeface="Wingdings 3" panose="05040102010807070707" pitchFamily="18" charset="2"/>
              <a:buChar char=""/>
              <a:tabLst>
                <a:tab pos="8332788" algn="r"/>
              </a:tabLst>
            </a:pPr>
            <a:r>
              <a:rPr lang="en-US" sz="2100" dirty="0" smtClean="0"/>
              <a:t>Latin American banana exporters complained about EU tariffs imposed against them</a:t>
            </a:r>
            <a:r>
              <a:rPr lang="en-US" sz="2100" dirty="0"/>
              <a:t>. </a:t>
            </a:r>
            <a:r>
              <a:rPr lang="en-US" sz="2100" dirty="0" smtClean="0"/>
              <a:t>These were introduced to </a:t>
            </a:r>
            <a:r>
              <a:rPr lang="en-US" sz="2100" dirty="0"/>
              <a:t>protect banana growers in </a:t>
            </a:r>
            <a:r>
              <a:rPr lang="en-US" sz="2100" dirty="0" smtClean="0"/>
              <a:t>former European </a:t>
            </a:r>
            <a:r>
              <a:rPr lang="en-US" sz="2100" dirty="0"/>
              <a:t>colonies, which were </a:t>
            </a:r>
            <a:r>
              <a:rPr lang="en-US" sz="2100" dirty="0" smtClean="0"/>
              <a:t>exempt from </a:t>
            </a:r>
            <a:r>
              <a:rPr lang="en-US" sz="2100" dirty="0"/>
              <a:t>the tariff.</a:t>
            </a:r>
          </a:p>
          <a:p>
            <a:pPr marL="361950" indent="-355600">
              <a:buClr>
                <a:srgbClr val="00B050"/>
              </a:buClr>
              <a:buFont typeface="Wingdings 3" panose="05040102010807070707" pitchFamily="18" charset="2"/>
              <a:buChar char=""/>
              <a:tabLst>
                <a:tab pos="8332788" algn="r"/>
              </a:tabLst>
            </a:pPr>
            <a:r>
              <a:rPr lang="en-US" sz="2100" dirty="0" smtClean="0"/>
              <a:t>The formal agreement ending the dispute was signed in late 2012 between the </a:t>
            </a:r>
            <a:r>
              <a:rPr lang="en-US" sz="2100" dirty="0"/>
              <a:t>EU and ten Latin American countries. The EU agreed gradually to reduce its tariffs </a:t>
            </a:r>
            <a:r>
              <a:rPr lang="en-US" sz="2100" dirty="0" smtClean="0"/>
              <a:t>on imported </a:t>
            </a:r>
            <a:r>
              <a:rPr lang="en-US" sz="2100" dirty="0"/>
              <a:t>bananas from €176 </a:t>
            </a:r>
            <a:r>
              <a:rPr lang="en-US" sz="2100" dirty="0" smtClean="0"/>
              <a:t>($230</a:t>
            </a:r>
            <a:r>
              <a:rPr lang="en-US" sz="2100" dirty="0"/>
              <a:t>) per </a:t>
            </a:r>
            <a:r>
              <a:rPr lang="en-US" sz="2100" dirty="0" smtClean="0"/>
              <a:t>ton </a:t>
            </a:r>
            <a:r>
              <a:rPr lang="en-US" sz="2100" dirty="0"/>
              <a:t>to €114 </a:t>
            </a:r>
            <a:r>
              <a:rPr lang="en-US" sz="2100" dirty="0" smtClean="0"/>
              <a:t>($148</a:t>
            </a:r>
            <a:r>
              <a:rPr lang="en-US" sz="2100" dirty="0"/>
              <a:t>) over 8 years.</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Against</a:t>
            </a:r>
            <a:endParaRPr lang="en-GB" dirty="0"/>
          </a:p>
        </p:txBody>
      </p:sp>
    </p:spTree>
    <p:extLst>
      <p:ext uri="{BB962C8B-B14F-4D97-AF65-F5344CB8AC3E}">
        <p14:creationId xmlns:p14="http://schemas.microsoft.com/office/powerpoint/2010/main" val="2506037371"/>
      </p:ext>
    </p:extLst>
  </p:cSld>
  <p:clrMapOvr>
    <a:masterClrMapping/>
  </p:clrMapOvr>
  <p:transition advClick="0"/>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280</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2800767"/>
          </a:xfrm>
          <a:prstGeom prst="rect">
            <a:avLst/>
          </a:prstGeom>
        </p:spPr>
        <p:txBody>
          <a:bodyPr wrap="square">
            <a:spAutoFit/>
          </a:bodyPr>
          <a:lstStyle/>
          <a:p>
            <a:pPr marL="361950" indent="-355600">
              <a:buClr>
                <a:srgbClr val="00B050"/>
              </a:buClr>
              <a:buFont typeface="Wingdings 3" panose="05040102010807070707" pitchFamily="18" charset="2"/>
              <a:buChar char=""/>
              <a:tabLst>
                <a:tab pos="8332788" algn="r"/>
              </a:tabLst>
            </a:pPr>
            <a:r>
              <a:rPr lang="en-US" sz="2200" dirty="0"/>
              <a:t>The most common </a:t>
            </a:r>
            <a:r>
              <a:rPr lang="en-US" sz="2200" dirty="0" smtClean="0"/>
              <a:t>form of trade </a:t>
            </a:r>
            <a:r>
              <a:rPr lang="en-US" sz="2200" dirty="0"/>
              <a:t>protection is the use of tariffs. </a:t>
            </a:r>
            <a:r>
              <a:rPr lang="en-US" sz="2200" dirty="0" smtClean="0"/>
              <a:t>The </a:t>
            </a:r>
            <a:r>
              <a:rPr lang="en-US" sz="2200" dirty="0"/>
              <a:t>other types of </a:t>
            </a:r>
            <a:r>
              <a:rPr lang="en-US" sz="2200" dirty="0" smtClean="0"/>
              <a:t>trade protection </a:t>
            </a:r>
            <a:r>
              <a:rPr lang="en-US" sz="2200" dirty="0"/>
              <a:t>are </a:t>
            </a:r>
            <a:r>
              <a:rPr lang="en-US" sz="2200" dirty="0" smtClean="0"/>
              <a:t>collectively </a:t>
            </a:r>
            <a:r>
              <a:rPr lang="en-US" sz="2200" dirty="0"/>
              <a:t>known as </a:t>
            </a:r>
            <a:r>
              <a:rPr lang="en-US" sz="2200" dirty="0" smtClean="0"/>
              <a:t>non-tariff barriers</a:t>
            </a:r>
            <a:r>
              <a:rPr lang="en-US" sz="2200" dirty="0"/>
              <a:t>. These are explained below.</a:t>
            </a:r>
          </a:p>
          <a:p>
            <a:pPr marL="620713" indent="-252413">
              <a:buClr>
                <a:srgbClr val="00B050"/>
              </a:buClr>
              <a:buFont typeface="Arial" panose="020B0604020202020204" pitchFamily="34" charset="0"/>
              <a:buChar char="•"/>
              <a:tabLst>
                <a:tab pos="8332788" algn="r"/>
              </a:tabLst>
            </a:pPr>
            <a:r>
              <a:rPr lang="en-US" sz="2200" b="1" dirty="0" smtClean="0">
                <a:solidFill>
                  <a:srgbClr val="FF0000"/>
                </a:solidFill>
              </a:rPr>
              <a:t>Tariffs</a:t>
            </a:r>
            <a:r>
              <a:rPr lang="en-US" sz="2200" dirty="0" smtClean="0"/>
              <a:t> - A </a:t>
            </a:r>
            <a:r>
              <a:rPr lang="en-US" sz="2200" dirty="0"/>
              <a:t>tariff is a </a:t>
            </a:r>
            <a:r>
              <a:rPr lang="en-US" sz="2200" dirty="0" smtClean="0"/>
              <a:t>tax </a:t>
            </a:r>
            <a:r>
              <a:rPr lang="en-US" sz="2200" dirty="0"/>
              <a:t>on imports. </a:t>
            </a:r>
            <a:r>
              <a:rPr lang="en-US" sz="2200" dirty="0" smtClean="0"/>
              <a:t>E.g., </a:t>
            </a:r>
            <a:r>
              <a:rPr lang="en-US" sz="2200" dirty="0"/>
              <a:t>the USA has recently placed </a:t>
            </a:r>
            <a:r>
              <a:rPr lang="en-US" sz="2200" dirty="0" smtClean="0"/>
              <a:t>a 35% tariff on </a:t>
            </a:r>
            <a:r>
              <a:rPr lang="en-US" sz="2200" dirty="0"/>
              <a:t>all tyres imported from China. Tariffs increase the costs </a:t>
            </a:r>
            <a:r>
              <a:rPr lang="en-US" sz="2200" dirty="0" smtClean="0"/>
              <a:t>of production </a:t>
            </a:r>
            <a:r>
              <a:rPr lang="en-US" sz="2200" dirty="0"/>
              <a:t>to importers, thus raising the price of foreign goods in the </a:t>
            </a:r>
            <a:r>
              <a:rPr lang="en-US" sz="2200" dirty="0" smtClean="0"/>
              <a:t>domestic market </a:t>
            </a:r>
            <a:r>
              <a:rPr lang="en-US" sz="2200" dirty="0"/>
              <a:t>and lowering the amount of products imported (see Figure 26.1).</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pic>
        <p:nvPicPr>
          <p:cNvPr id="2" name="Picture 1"/>
          <p:cNvPicPr>
            <a:picLocks noChangeAspect="1"/>
          </p:cNvPicPr>
          <p:nvPr/>
        </p:nvPicPr>
        <p:blipFill rotWithShape="1">
          <a:blip r:embed="rId3"/>
          <a:srcRect l="24904" t="53156" r="42443" b="8454"/>
          <a:stretch/>
        </p:blipFill>
        <p:spPr>
          <a:xfrm>
            <a:off x="251520" y="3861048"/>
            <a:ext cx="4176464" cy="2760713"/>
          </a:xfrm>
          <a:prstGeom prst="rect">
            <a:avLst/>
          </a:prstGeom>
        </p:spPr>
      </p:pic>
      <p:sp>
        <p:nvSpPr>
          <p:cNvPr id="3" name="Rectangle 2"/>
          <p:cNvSpPr/>
          <p:nvPr/>
        </p:nvSpPr>
        <p:spPr>
          <a:xfrm>
            <a:off x="4644008" y="4010297"/>
            <a:ext cx="4149318" cy="2031325"/>
          </a:xfrm>
          <a:prstGeom prst="rect">
            <a:avLst/>
          </a:prstGeom>
        </p:spPr>
        <p:txBody>
          <a:bodyPr wrap="square">
            <a:spAutoFit/>
          </a:bodyPr>
          <a:lstStyle/>
          <a:p>
            <a:r>
              <a:rPr lang="en-IE" sz="2100" dirty="0"/>
              <a:t>The tariff raises costs of production, so it shifts the supply curve from </a:t>
            </a:r>
            <a:r>
              <a:rPr lang="en-IE" sz="2100" i="1" dirty="0"/>
              <a:t>S</a:t>
            </a:r>
            <a:r>
              <a:rPr lang="en-IE" sz="2100" i="1" baseline="-25000" dirty="0"/>
              <a:t>1</a:t>
            </a:r>
            <a:r>
              <a:rPr lang="en-IE" sz="2100" dirty="0"/>
              <a:t> to </a:t>
            </a:r>
            <a:r>
              <a:rPr lang="en-IE" sz="2100" i="1" dirty="0"/>
              <a:t>S</a:t>
            </a:r>
            <a:r>
              <a:rPr lang="en-IE" sz="2100" i="1" baseline="-25000" dirty="0"/>
              <a:t>2</a:t>
            </a:r>
            <a:r>
              <a:rPr lang="en-IE" sz="2100" dirty="0"/>
              <a:t>. This leads to prices of the imports rising from </a:t>
            </a:r>
            <a:r>
              <a:rPr lang="en-IE" sz="2100" i="1" dirty="0"/>
              <a:t>P</a:t>
            </a:r>
            <a:r>
              <a:rPr lang="en-IE" sz="2100" i="1" baseline="-25000" dirty="0"/>
              <a:t>1</a:t>
            </a:r>
            <a:r>
              <a:rPr lang="en-IE" sz="2100" dirty="0"/>
              <a:t> to </a:t>
            </a:r>
            <a:r>
              <a:rPr lang="en-IE" sz="2100" i="1" dirty="0"/>
              <a:t>P</a:t>
            </a:r>
            <a:r>
              <a:rPr lang="en-IE" sz="2100" i="1" baseline="-25000" dirty="0"/>
              <a:t>2</a:t>
            </a:r>
            <a:r>
              <a:rPr lang="en-IE" sz="2100" dirty="0"/>
              <a:t>, and output falling from </a:t>
            </a:r>
            <a:r>
              <a:rPr lang="en-IE" sz="2100" i="1" dirty="0"/>
              <a:t>Q</a:t>
            </a:r>
            <a:r>
              <a:rPr lang="en-IE" sz="2100" i="1" baseline="-25000" dirty="0"/>
              <a:t>1</a:t>
            </a:r>
            <a:r>
              <a:rPr lang="en-IE" sz="2100" dirty="0"/>
              <a:t> to </a:t>
            </a:r>
            <a:r>
              <a:rPr lang="en-IE" sz="2100" i="1" dirty="0"/>
              <a:t>Q</a:t>
            </a:r>
            <a:r>
              <a:rPr lang="en-IE" sz="2100" i="1" baseline="-25000" dirty="0"/>
              <a:t>2</a:t>
            </a:r>
            <a:r>
              <a:rPr lang="en-IE" sz="2100" dirty="0"/>
              <a:t>.</a:t>
            </a:r>
            <a:endParaRPr lang="en-GB" sz="2100" dirty="0"/>
          </a:p>
        </p:txBody>
      </p:sp>
      <p:sp>
        <p:nvSpPr>
          <p:cNvPr id="4" name="Rectangle 3"/>
          <p:cNvSpPr/>
          <p:nvPr/>
        </p:nvSpPr>
        <p:spPr>
          <a:xfrm>
            <a:off x="4644008" y="6221651"/>
            <a:ext cx="3846309" cy="400110"/>
          </a:xfrm>
          <a:prstGeom prst="rect">
            <a:avLst/>
          </a:prstGeom>
        </p:spPr>
        <p:txBody>
          <a:bodyPr wrap="none">
            <a:spAutoFit/>
          </a:bodyPr>
          <a:lstStyle/>
          <a:p>
            <a:r>
              <a:rPr lang="en-GB" sz="2000" b="1" dirty="0" smtClean="0">
                <a:latin typeface="Arial" panose="020B0604020202020204" pitchFamily="34" charset="0"/>
                <a:cs typeface="Arial" panose="020B0604020202020204" pitchFamily="34" charset="0"/>
              </a:rPr>
              <a:t>Figure 26.1</a:t>
            </a:r>
            <a:r>
              <a:rPr lang="en-GB" sz="2000" dirty="0" smtClean="0">
                <a:latin typeface="Arial" panose="020B0604020202020204" pitchFamily="34" charset="0"/>
                <a:cs typeface="Arial" panose="020B0604020202020204" pitchFamily="34" charset="0"/>
              </a:rPr>
              <a:t> The impact of tariffs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8110423"/>
      </p:ext>
    </p:extLst>
  </p:cSld>
  <p:clrMapOvr>
    <a:masterClrMapping/>
  </p:clrMapOvr>
  <p:transition advClick="0"/>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1785104"/>
          </a:xfrm>
          <a:prstGeom prst="rect">
            <a:avLst/>
          </a:prstGeom>
        </p:spPr>
        <p:txBody>
          <a:bodyPr wrap="square">
            <a:spAutoFit/>
          </a:bodyPr>
          <a:lstStyle/>
          <a:p>
            <a:pPr marL="252413" indent="-252413">
              <a:buClr>
                <a:srgbClr val="00B050"/>
              </a:buClr>
              <a:buFont typeface="Arial" panose="020B0604020202020204" pitchFamily="34" charset="0"/>
              <a:buChar char="•"/>
              <a:tabLst>
                <a:tab pos="8332788" algn="r"/>
              </a:tabLst>
            </a:pPr>
            <a:r>
              <a:rPr lang="en-US" sz="2200" b="1" dirty="0" smtClean="0">
                <a:solidFill>
                  <a:srgbClr val="FF0000"/>
                </a:solidFill>
              </a:rPr>
              <a:t>Quotas </a:t>
            </a:r>
            <a:r>
              <a:rPr lang="en-US" sz="2200" dirty="0" smtClean="0"/>
              <a:t>- An import quota </a:t>
            </a:r>
            <a:r>
              <a:rPr lang="en-US" sz="2200" dirty="0"/>
              <a:t>sets a quantitative limit on the sale </a:t>
            </a:r>
            <a:r>
              <a:rPr lang="en-US" sz="2200" dirty="0" smtClean="0"/>
              <a:t>of a </a:t>
            </a:r>
            <a:r>
              <a:rPr lang="en-US" sz="2200" dirty="0"/>
              <a:t>foreign </a:t>
            </a:r>
            <a:r>
              <a:rPr lang="en-US" sz="2200" dirty="0" smtClean="0"/>
              <a:t>good into </a:t>
            </a:r>
            <a:r>
              <a:rPr lang="en-US" sz="2200" dirty="0"/>
              <a:t>a country. </a:t>
            </a:r>
            <a:r>
              <a:rPr lang="en-US" sz="2200" dirty="0" smtClean="0"/>
              <a:t>E.g., </a:t>
            </a:r>
            <a:r>
              <a:rPr lang="en-US" sz="2200" dirty="0"/>
              <a:t>the Indonesian government imposes import quotas </a:t>
            </a:r>
            <a:r>
              <a:rPr lang="en-US" sz="2200" dirty="0" smtClean="0"/>
              <a:t>on fruits </a:t>
            </a:r>
            <a:r>
              <a:rPr lang="en-US" sz="2200" dirty="0"/>
              <a:t>and vegetables from Thailand. The quota limits the quantity imported </a:t>
            </a:r>
            <a:r>
              <a:rPr lang="en-US" sz="2200" dirty="0" smtClean="0"/>
              <a:t>and thus </a:t>
            </a:r>
            <a:r>
              <a:rPr lang="en-US" sz="2200" dirty="0"/>
              <a:t>raises the market price of foreign goods (</a:t>
            </a:r>
            <a:r>
              <a:rPr lang="en-US" sz="2200" dirty="0" smtClean="0"/>
              <a:t>see </a:t>
            </a:r>
            <a:r>
              <a:rPr lang="en-US" sz="2200" dirty="0"/>
              <a:t>Figure 26.2).</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sp>
        <p:nvSpPr>
          <p:cNvPr id="3" name="Rectangle 2"/>
          <p:cNvSpPr/>
          <p:nvPr/>
        </p:nvSpPr>
        <p:spPr>
          <a:xfrm>
            <a:off x="5679266" y="2924944"/>
            <a:ext cx="3141206" cy="3000821"/>
          </a:xfrm>
          <a:prstGeom prst="rect">
            <a:avLst/>
          </a:prstGeom>
        </p:spPr>
        <p:txBody>
          <a:bodyPr wrap="square">
            <a:spAutoFit/>
          </a:bodyPr>
          <a:lstStyle/>
          <a:p>
            <a:r>
              <a:rPr lang="en-IE" sz="2100" dirty="0" smtClean="0"/>
              <a:t>The imposition of a quota at Q</a:t>
            </a:r>
            <a:r>
              <a:rPr lang="en-IE" sz="2100" baseline="-25000" dirty="0" smtClean="0"/>
              <a:t>2</a:t>
            </a:r>
            <a:r>
              <a:rPr lang="en-IE" sz="2100" dirty="0" smtClean="0"/>
              <a:t> reduces the supply of the import from </a:t>
            </a:r>
            <a:r>
              <a:rPr lang="en-IE" sz="2100" i="1" dirty="0" smtClean="0"/>
              <a:t>S</a:t>
            </a:r>
            <a:r>
              <a:rPr lang="en-IE" sz="2100" baseline="-25000" dirty="0" smtClean="0"/>
              <a:t>1</a:t>
            </a:r>
            <a:r>
              <a:rPr lang="en-IE" sz="2100" dirty="0" smtClean="0"/>
              <a:t> </a:t>
            </a:r>
            <a:r>
              <a:rPr lang="en-IE" sz="2100" dirty="0"/>
              <a:t>to </a:t>
            </a:r>
            <a:r>
              <a:rPr lang="en-IE" sz="2100" i="1" dirty="0" smtClean="0"/>
              <a:t>S</a:t>
            </a:r>
            <a:r>
              <a:rPr lang="en-IE" sz="2100" i="1" baseline="-25000" dirty="0" smtClean="0"/>
              <a:t>2</a:t>
            </a:r>
            <a:r>
              <a:rPr lang="en-IE" sz="2100" dirty="0" smtClean="0"/>
              <a:t> (where supply is perfectly price inelastic) </a:t>
            </a:r>
            <a:r>
              <a:rPr lang="en-IE" sz="2100" dirty="0"/>
              <a:t>This leads to </a:t>
            </a:r>
            <a:r>
              <a:rPr lang="en-IE" sz="2100" dirty="0" smtClean="0"/>
              <a:t>the price </a:t>
            </a:r>
            <a:r>
              <a:rPr lang="en-IE" sz="2100" dirty="0"/>
              <a:t>of the </a:t>
            </a:r>
            <a:r>
              <a:rPr lang="en-IE" sz="2100" dirty="0" smtClean="0"/>
              <a:t>import </a:t>
            </a:r>
            <a:r>
              <a:rPr lang="en-IE" sz="2100" dirty="0"/>
              <a:t>rising from </a:t>
            </a:r>
            <a:r>
              <a:rPr lang="en-IE" sz="2100" i="1" dirty="0"/>
              <a:t>P</a:t>
            </a:r>
            <a:r>
              <a:rPr lang="en-IE" sz="2100" i="1" baseline="-25000" dirty="0"/>
              <a:t>1</a:t>
            </a:r>
            <a:r>
              <a:rPr lang="en-IE" sz="2100" dirty="0"/>
              <a:t> to </a:t>
            </a:r>
            <a:r>
              <a:rPr lang="en-IE" sz="2100" i="1" dirty="0"/>
              <a:t>P</a:t>
            </a:r>
            <a:r>
              <a:rPr lang="en-IE" sz="2100" i="1" baseline="-25000" dirty="0"/>
              <a:t>2</a:t>
            </a:r>
            <a:r>
              <a:rPr lang="en-IE" sz="2100" dirty="0"/>
              <a:t>, and output falling from </a:t>
            </a:r>
            <a:r>
              <a:rPr lang="en-IE" sz="2100" i="1" dirty="0"/>
              <a:t>Q</a:t>
            </a:r>
            <a:r>
              <a:rPr lang="en-IE" sz="2100" i="1" baseline="-25000" dirty="0"/>
              <a:t>1</a:t>
            </a:r>
            <a:r>
              <a:rPr lang="en-IE" sz="2100" dirty="0"/>
              <a:t> to </a:t>
            </a:r>
            <a:r>
              <a:rPr lang="en-IE" sz="2100" i="1" dirty="0"/>
              <a:t>Q</a:t>
            </a:r>
            <a:r>
              <a:rPr lang="en-IE" sz="2100" i="1" baseline="-25000" dirty="0"/>
              <a:t>2</a:t>
            </a:r>
            <a:r>
              <a:rPr lang="en-IE" sz="2100" dirty="0"/>
              <a:t>.</a:t>
            </a:r>
            <a:endParaRPr lang="en-GB" sz="2100" dirty="0"/>
          </a:p>
        </p:txBody>
      </p:sp>
      <p:pic>
        <p:nvPicPr>
          <p:cNvPr id="5" name="Picture 4"/>
          <p:cNvPicPr>
            <a:picLocks noChangeAspect="1"/>
          </p:cNvPicPr>
          <p:nvPr/>
        </p:nvPicPr>
        <p:blipFill rotWithShape="1">
          <a:blip r:embed="rId3"/>
          <a:srcRect l="25649" t="45078" r="41145" b="16532"/>
          <a:stretch/>
        </p:blipFill>
        <p:spPr>
          <a:xfrm>
            <a:off x="251520" y="2872477"/>
            <a:ext cx="5427746" cy="3528034"/>
          </a:xfrm>
          <a:prstGeom prst="rect">
            <a:avLst/>
          </a:prstGeom>
        </p:spPr>
      </p:pic>
      <p:sp>
        <p:nvSpPr>
          <p:cNvPr id="4" name="Rectangle 3"/>
          <p:cNvSpPr/>
          <p:nvPr/>
        </p:nvSpPr>
        <p:spPr>
          <a:xfrm>
            <a:off x="4825276" y="6195967"/>
            <a:ext cx="3995196" cy="400110"/>
          </a:xfrm>
          <a:prstGeom prst="rect">
            <a:avLst/>
          </a:prstGeom>
        </p:spPr>
        <p:txBody>
          <a:bodyPr wrap="none">
            <a:spAutoFit/>
          </a:bodyPr>
          <a:lstStyle/>
          <a:p>
            <a:r>
              <a:rPr lang="en-GB" sz="2000" b="1" dirty="0" smtClean="0">
                <a:latin typeface="Arial" panose="020B0604020202020204" pitchFamily="34" charset="0"/>
                <a:cs typeface="Arial" panose="020B0604020202020204" pitchFamily="34" charset="0"/>
              </a:rPr>
              <a:t>Figure 26.2</a:t>
            </a:r>
            <a:r>
              <a:rPr lang="en-GB" sz="2000" dirty="0" smtClean="0">
                <a:latin typeface="Arial" panose="020B0604020202020204" pitchFamily="34" charset="0"/>
                <a:cs typeface="Arial" panose="020B0604020202020204" pitchFamily="34" charset="0"/>
              </a:rPr>
              <a:t> The impact of quotas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2606949"/>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a:spLocks noGrp="1"/>
          </p:cNvSpPr>
          <p:nvPr>
            <p:ph type="title"/>
          </p:nvPr>
        </p:nvSpPr>
        <p:spPr>
          <a:xfrm>
            <a:off x="70266" y="72008"/>
            <a:ext cx="8859452" cy="548680"/>
          </a:xfrm>
        </p:spPr>
        <p:txBody>
          <a:bodyPr>
            <a:noAutofit/>
          </a:bodyPr>
          <a:lstStyle/>
          <a:p>
            <a:r>
              <a:rPr lang="en-US" sz="4000" dirty="0" smtClean="0"/>
              <a:t>Grade Descriptors – Grade F</a:t>
            </a:r>
            <a:endParaRPr lang="en-GB" sz="4000" dirty="0"/>
          </a:p>
        </p:txBody>
      </p:sp>
      <p:sp>
        <p:nvSpPr>
          <p:cNvPr id="3" name="Rectangle 2"/>
          <p:cNvSpPr/>
          <p:nvPr/>
        </p:nvSpPr>
        <p:spPr>
          <a:xfrm>
            <a:off x="251520" y="1052736"/>
            <a:ext cx="8568952" cy="5324535"/>
          </a:xfrm>
          <a:prstGeom prst="rect">
            <a:avLst/>
          </a:prstGeom>
        </p:spPr>
        <p:txBody>
          <a:bodyPr wrap="square">
            <a:spAutoFit/>
          </a:bodyPr>
          <a:lstStyle/>
          <a:p>
            <a:pPr marL="406400" indent="-406400">
              <a:buClr>
                <a:srgbClr val="00B050"/>
              </a:buClr>
              <a:buFont typeface="Wingdings 3" panose="05040102010807070707" pitchFamily="18" charset="2"/>
              <a:buChar char=""/>
            </a:pPr>
            <a:r>
              <a:rPr lang="en-US" sz="2000" dirty="0" smtClean="0"/>
              <a:t>To </a:t>
            </a:r>
            <a:r>
              <a:rPr lang="en-US" sz="2000" dirty="0"/>
              <a:t>achieve a </a:t>
            </a:r>
            <a:r>
              <a:rPr lang="en-US" sz="2000" b="1" dirty="0"/>
              <a:t>Grade F</a:t>
            </a:r>
            <a:r>
              <a:rPr lang="en-US" sz="2000" dirty="0"/>
              <a:t>, a candidate must show some familiarity with the central concepts and ideas in </a:t>
            </a:r>
            <a:r>
              <a:rPr lang="en-US" sz="2000" dirty="0" smtClean="0"/>
              <a:t>the syllabus</a:t>
            </a:r>
            <a:r>
              <a:rPr lang="en-US" sz="2000" dirty="0"/>
              <a:t>. Within the separate assessment objectives, a candidate awarded a Grade F must show:</a:t>
            </a:r>
          </a:p>
          <a:p>
            <a:pPr>
              <a:buClr>
                <a:srgbClr val="00B050"/>
              </a:buClr>
            </a:pPr>
            <a:r>
              <a:rPr lang="en-US" sz="2000" b="1" dirty="0"/>
              <a:t>AO1: Knowledge with understanding</a:t>
            </a:r>
          </a:p>
          <a:p>
            <a:pPr marL="693738" indent="-287338">
              <a:buClr>
                <a:srgbClr val="00B050"/>
              </a:buClr>
              <a:buFont typeface="Arial" panose="020B0604020202020204" pitchFamily="34" charset="0"/>
              <a:buChar char="•"/>
            </a:pPr>
            <a:r>
              <a:rPr lang="en-US" sz="2000" dirty="0" smtClean="0"/>
              <a:t>Some </a:t>
            </a:r>
            <a:r>
              <a:rPr lang="en-US" sz="2000" dirty="0"/>
              <a:t>ability to identify specific facts or principles in relation to the content of the syllabus</a:t>
            </a:r>
          </a:p>
          <a:p>
            <a:pPr marL="693738" indent="-287338">
              <a:buClr>
                <a:srgbClr val="00B050"/>
              </a:buClr>
              <a:buFont typeface="Arial" panose="020B0604020202020204" pitchFamily="34" charset="0"/>
              <a:buChar char="•"/>
            </a:pPr>
            <a:r>
              <a:rPr lang="en-US" sz="2000" dirty="0" smtClean="0"/>
              <a:t>Some </a:t>
            </a:r>
            <a:r>
              <a:rPr lang="en-US" sz="2000" dirty="0"/>
              <a:t>ability to describe graphs, diagrams, tables.</a:t>
            </a:r>
          </a:p>
          <a:p>
            <a:pPr>
              <a:buClr>
                <a:srgbClr val="00B050"/>
              </a:buClr>
            </a:pPr>
            <a:r>
              <a:rPr lang="en-US" sz="2000" b="1" dirty="0"/>
              <a:t>AO2: Analysis</a:t>
            </a:r>
          </a:p>
          <a:p>
            <a:pPr marL="693738" indent="-287338">
              <a:buClr>
                <a:srgbClr val="00B050"/>
              </a:buClr>
              <a:buFont typeface="Arial" panose="020B0604020202020204" pitchFamily="34" charset="0"/>
              <a:buChar char="•"/>
            </a:pPr>
            <a:r>
              <a:rPr lang="en-US" sz="2000" dirty="0" smtClean="0"/>
              <a:t>Some </a:t>
            </a:r>
            <a:r>
              <a:rPr lang="en-US" sz="2000" dirty="0"/>
              <a:t>ability to classify data in a simple way and some ability to select relevant information from </a:t>
            </a:r>
            <a:r>
              <a:rPr lang="en-US" sz="2000" dirty="0" smtClean="0"/>
              <a:t>a set </a:t>
            </a:r>
            <a:r>
              <a:rPr lang="en-US" sz="2000" dirty="0"/>
              <a:t>of data</a:t>
            </a:r>
          </a:p>
          <a:p>
            <a:pPr marL="693738" indent="-287338">
              <a:buClr>
                <a:srgbClr val="00B050"/>
              </a:buClr>
              <a:buFont typeface="Arial" panose="020B0604020202020204" pitchFamily="34" charset="0"/>
              <a:buChar char="•"/>
            </a:pPr>
            <a:r>
              <a:rPr lang="en-US" sz="2000" dirty="0" smtClean="0"/>
              <a:t>Some </a:t>
            </a:r>
            <a:r>
              <a:rPr lang="en-US" sz="2000" dirty="0"/>
              <a:t>ability to apply the tools of economic analysis to particular situations.</a:t>
            </a:r>
          </a:p>
          <a:p>
            <a:pPr>
              <a:buClr>
                <a:srgbClr val="00B050"/>
              </a:buClr>
            </a:pPr>
            <a:r>
              <a:rPr lang="en-US" sz="2000" b="1" dirty="0"/>
              <a:t>AO3: Critical evaluation and decision-making</a:t>
            </a:r>
          </a:p>
          <a:p>
            <a:pPr marL="693738" indent="-287338">
              <a:buClr>
                <a:srgbClr val="00B050"/>
              </a:buClr>
              <a:buFont typeface="Arial" panose="020B0604020202020204" pitchFamily="34" charset="0"/>
              <a:buChar char="•"/>
            </a:pPr>
            <a:r>
              <a:rPr lang="en-US" sz="2000" dirty="0" smtClean="0"/>
              <a:t>A </a:t>
            </a:r>
            <a:r>
              <a:rPr lang="en-US" sz="2000" dirty="0"/>
              <a:t>limited ability to discriminate between different sources of information and to describe </a:t>
            </a:r>
            <a:r>
              <a:rPr lang="en-US" sz="2000" dirty="0" smtClean="0"/>
              <a:t>the difference </a:t>
            </a:r>
            <a:r>
              <a:rPr lang="en-US" sz="2000" dirty="0"/>
              <a:t>between facts and opinions</a:t>
            </a:r>
          </a:p>
          <a:p>
            <a:pPr marL="693738" indent="-287338">
              <a:buClr>
                <a:srgbClr val="00B050"/>
              </a:buClr>
              <a:buFont typeface="Arial" panose="020B0604020202020204" pitchFamily="34" charset="0"/>
              <a:buChar char="•"/>
            </a:pPr>
            <a:r>
              <a:rPr lang="en-US" sz="2000" dirty="0" smtClean="0"/>
              <a:t>Some </a:t>
            </a:r>
            <a:r>
              <a:rPr lang="en-US" sz="2000" dirty="0"/>
              <a:t>ability to use information relating to a particular topic.</a:t>
            </a:r>
            <a:endParaRPr lang="en-US" dirty="0"/>
          </a:p>
        </p:txBody>
      </p:sp>
    </p:spTree>
    <p:extLst>
      <p:ext uri="{BB962C8B-B14F-4D97-AF65-F5344CB8AC3E}">
        <p14:creationId xmlns:p14="http://schemas.microsoft.com/office/powerpoint/2010/main" val="1538010736"/>
      </p:ext>
    </p:extLst>
  </p:cSld>
  <p:clrMapOvr>
    <a:masterClrMapping/>
  </p:clrMapOvr>
  <p:transition advClick="0"/>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2123658"/>
          </a:xfrm>
          <a:prstGeom prst="rect">
            <a:avLst/>
          </a:prstGeom>
        </p:spPr>
        <p:txBody>
          <a:bodyPr wrap="square">
            <a:spAutoFit/>
          </a:bodyPr>
          <a:lstStyle/>
          <a:p>
            <a:pPr marL="252413" indent="-252413">
              <a:buClr>
                <a:srgbClr val="00B050"/>
              </a:buClr>
              <a:buFont typeface="Arial" panose="020B0604020202020204" pitchFamily="34" charset="0"/>
              <a:buChar char="•"/>
              <a:tabLst>
                <a:tab pos="8332788" algn="r"/>
              </a:tabLst>
            </a:pPr>
            <a:r>
              <a:rPr lang="en-US" sz="2200" b="1" dirty="0" smtClean="0">
                <a:solidFill>
                  <a:srgbClr val="FF0000"/>
                </a:solidFill>
              </a:rPr>
              <a:t>Subsidies </a:t>
            </a:r>
            <a:r>
              <a:rPr lang="en-US" sz="2200" dirty="0" smtClean="0"/>
              <a:t>- Governments </a:t>
            </a:r>
            <a:r>
              <a:rPr lang="en-US" sz="2200" dirty="0"/>
              <a:t>can provide subsidies (lump-sum payments or </a:t>
            </a:r>
            <a:r>
              <a:rPr lang="en-US" sz="2200" dirty="0" smtClean="0"/>
              <a:t>cheap loans </a:t>
            </a:r>
            <a:r>
              <a:rPr lang="en-US" sz="2200" dirty="0"/>
              <a:t>to domestic </a:t>
            </a:r>
            <a:r>
              <a:rPr lang="en-US" sz="2200" dirty="0" smtClean="0"/>
              <a:t>producers</a:t>
            </a:r>
            <a:r>
              <a:rPr lang="en-US" sz="2200" dirty="0"/>
              <a:t>) to help local firms to compete against </a:t>
            </a:r>
            <a:r>
              <a:rPr lang="en-US" sz="2200" dirty="0" smtClean="0"/>
              <a:t>foreign imports</a:t>
            </a:r>
            <a:r>
              <a:rPr lang="en-US" sz="2200" dirty="0"/>
              <a:t>. Subsidies lower the costs </a:t>
            </a:r>
            <a:r>
              <a:rPr lang="en-US" sz="2200" dirty="0" smtClean="0"/>
              <a:t>of production </a:t>
            </a:r>
            <a:r>
              <a:rPr lang="en-US" sz="2200" dirty="0"/>
              <a:t>for home firms, thereby helping </a:t>
            </a:r>
            <a:r>
              <a:rPr lang="en-US" sz="2200" dirty="0" smtClean="0"/>
              <a:t>to protect </a:t>
            </a:r>
            <a:r>
              <a:rPr lang="en-US" sz="2200" dirty="0"/>
              <a:t>local jobs </a:t>
            </a:r>
            <a:r>
              <a:rPr lang="en-US" sz="2200" dirty="0" smtClean="0"/>
              <a:t>(Chapter </a:t>
            </a:r>
            <a:r>
              <a:rPr lang="en-US" sz="2200" dirty="0"/>
              <a:t>15). </a:t>
            </a:r>
            <a:r>
              <a:rPr lang="en-US" sz="2200" dirty="0" smtClean="0"/>
              <a:t>E.g., </a:t>
            </a:r>
            <a:r>
              <a:rPr lang="en-US" sz="2200" dirty="0"/>
              <a:t>the European Union </a:t>
            </a:r>
            <a:r>
              <a:rPr lang="en-US" sz="2200" dirty="0" err="1"/>
              <a:t>subsidises</a:t>
            </a:r>
            <a:r>
              <a:rPr lang="en-US" sz="2200" dirty="0"/>
              <a:t> </a:t>
            </a:r>
            <a:r>
              <a:rPr lang="en-US" sz="2200" dirty="0" smtClean="0"/>
              <a:t>its farmers </a:t>
            </a:r>
            <a:r>
              <a:rPr lang="en-US" sz="2200" dirty="0"/>
              <a:t>to encourage agricultural output (see Figure 26.3</a:t>
            </a:r>
            <a:r>
              <a:rPr lang="en-US" sz="2200" dirty="0" smtClean="0"/>
              <a:t>).</a:t>
            </a:r>
            <a:endParaRPr lang="en-US" sz="2200" dirty="0"/>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sp>
        <p:nvSpPr>
          <p:cNvPr id="3" name="Rectangle 2"/>
          <p:cNvSpPr/>
          <p:nvPr/>
        </p:nvSpPr>
        <p:spPr>
          <a:xfrm>
            <a:off x="5508104" y="3271624"/>
            <a:ext cx="3312368" cy="2354491"/>
          </a:xfrm>
          <a:prstGeom prst="rect">
            <a:avLst/>
          </a:prstGeom>
        </p:spPr>
        <p:txBody>
          <a:bodyPr wrap="square">
            <a:spAutoFit/>
          </a:bodyPr>
          <a:lstStyle/>
          <a:p>
            <a:r>
              <a:rPr lang="en-IE" sz="2100" dirty="0" smtClean="0"/>
              <a:t>Subsidy reduces the cost of production, so it shifts the supply curve from </a:t>
            </a:r>
            <a:r>
              <a:rPr lang="en-IE" sz="2100" i="1" dirty="0" smtClean="0"/>
              <a:t>S</a:t>
            </a:r>
            <a:r>
              <a:rPr lang="en-IE" sz="2100" baseline="-25000" dirty="0" smtClean="0"/>
              <a:t>1</a:t>
            </a:r>
            <a:r>
              <a:rPr lang="en-IE" sz="2100" dirty="0" smtClean="0"/>
              <a:t> </a:t>
            </a:r>
            <a:r>
              <a:rPr lang="en-IE" sz="2100" dirty="0"/>
              <a:t>to </a:t>
            </a:r>
            <a:r>
              <a:rPr lang="en-IE" sz="2100" i="1" dirty="0" smtClean="0"/>
              <a:t>S</a:t>
            </a:r>
            <a:r>
              <a:rPr lang="en-IE" sz="2100" i="1" baseline="-25000" dirty="0" smtClean="0"/>
              <a:t>2</a:t>
            </a:r>
            <a:r>
              <a:rPr lang="en-IE" sz="2100" dirty="0" smtClean="0"/>
              <a:t>. This </a:t>
            </a:r>
            <a:r>
              <a:rPr lang="en-IE" sz="2100" dirty="0"/>
              <a:t>leads to </a:t>
            </a:r>
            <a:r>
              <a:rPr lang="en-IE" sz="2100" dirty="0" smtClean="0"/>
              <a:t>a fall in price </a:t>
            </a:r>
            <a:r>
              <a:rPr lang="en-IE" sz="2100" dirty="0"/>
              <a:t>of the </a:t>
            </a:r>
            <a:r>
              <a:rPr lang="en-IE" sz="2100" dirty="0" smtClean="0"/>
              <a:t>export from </a:t>
            </a:r>
            <a:r>
              <a:rPr lang="en-IE" sz="2100" i="1" dirty="0"/>
              <a:t>P</a:t>
            </a:r>
            <a:r>
              <a:rPr lang="en-IE" sz="2100" i="1" baseline="-25000" dirty="0"/>
              <a:t>1</a:t>
            </a:r>
            <a:r>
              <a:rPr lang="en-IE" sz="2100" dirty="0"/>
              <a:t> to </a:t>
            </a:r>
            <a:r>
              <a:rPr lang="en-IE" sz="2100" i="1" dirty="0"/>
              <a:t>P</a:t>
            </a:r>
            <a:r>
              <a:rPr lang="en-IE" sz="2100" i="1" baseline="-25000" dirty="0"/>
              <a:t>2</a:t>
            </a:r>
            <a:r>
              <a:rPr lang="en-IE" sz="2100" dirty="0"/>
              <a:t>, and output </a:t>
            </a:r>
            <a:r>
              <a:rPr lang="en-IE" sz="2100" dirty="0" smtClean="0"/>
              <a:t>increases </a:t>
            </a:r>
            <a:r>
              <a:rPr lang="en-IE" sz="2100" dirty="0"/>
              <a:t>from </a:t>
            </a:r>
            <a:r>
              <a:rPr lang="en-IE" sz="2100" i="1" dirty="0"/>
              <a:t>Q</a:t>
            </a:r>
            <a:r>
              <a:rPr lang="en-IE" sz="2100" i="1" baseline="-25000" dirty="0"/>
              <a:t>1</a:t>
            </a:r>
            <a:r>
              <a:rPr lang="en-IE" sz="2100" dirty="0"/>
              <a:t> to </a:t>
            </a:r>
            <a:r>
              <a:rPr lang="en-IE" sz="2100" i="1" dirty="0"/>
              <a:t>Q</a:t>
            </a:r>
            <a:r>
              <a:rPr lang="en-IE" sz="2100" i="1" baseline="-25000" dirty="0"/>
              <a:t>2</a:t>
            </a:r>
            <a:r>
              <a:rPr lang="en-IE" sz="2100" dirty="0"/>
              <a:t>.</a:t>
            </a:r>
            <a:endParaRPr lang="en-GB" sz="2100" dirty="0"/>
          </a:p>
        </p:txBody>
      </p:sp>
      <p:pic>
        <p:nvPicPr>
          <p:cNvPr id="2" name="Picture 1"/>
          <p:cNvPicPr>
            <a:picLocks noChangeAspect="1"/>
          </p:cNvPicPr>
          <p:nvPr/>
        </p:nvPicPr>
        <p:blipFill rotWithShape="1">
          <a:blip r:embed="rId3"/>
          <a:srcRect l="25838" t="49256" r="41509" b="13338"/>
          <a:stretch/>
        </p:blipFill>
        <p:spPr>
          <a:xfrm>
            <a:off x="323528" y="3212976"/>
            <a:ext cx="5184576" cy="3339219"/>
          </a:xfrm>
          <a:prstGeom prst="rect">
            <a:avLst/>
          </a:prstGeom>
        </p:spPr>
      </p:pic>
      <p:sp>
        <p:nvSpPr>
          <p:cNvPr id="4" name="Rectangle 3"/>
          <p:cNvSpPr/>
          <p:nvPr/>
        </p:nvSpPr>
        <p:spPr>
          <a:xfrm>
            <a:off x="4595919" y="6269250"/>
            <a:ext cx="4296561" cy="400110"/>
          </a:xfrm>
          <a:prstGeom prst="rect">
            <a:avLst/>
          </a:prstGeom>
        </p:spPr>
        <p:txBody>
          <a:bodyPr wrap="none">
            <a:spAutoFit/>
          </a:bodyPr>
          <a:lstStyle/>
          <a:p>
            <a:r>
              <a:rPr lang="en-GB" sz="2000" b="1" dirty="0" smtClean="0">
                <a:latin typeface="Arial" panose="020B0604020202020204" pitchFamily="34" charset="0"/>
                <a:cs typeface="Arial" panose="020B0604020202020204" pitchFamily="34" charset="0"/>
              </a:rPr>
              <a:t>Figure 26.3</a:t>
            </a:r>
            <a:r>
              <a:rPr lang="en-GB" sz="2000" dirty="0" smtClean="0">
                <a:latin typeface="Arial" panose="020B0604020202020204" pitchFamily="34" charset="0"/>
                <a:cs typeface="Arial" panose="020B0604020202020204" pitchFamily="34" charset="0"/>
              </a:rPr>
              <a:t> The impact of subsidies</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4401435"/>
      </p:ext>
    </p:extLst>
  </p:cSld>
  <p:clrMapOvr>
    <a:masterClrMapping/>
  </p:clrMapOvr>
  <p:transition advClick="0"/>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281</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816080" cy="5632311"/>
          </a:xfrm>
          <a:prstGeom prst="rect">
            <a:avLst/>
          </a:prstGeom>
        </p:spPr>
        <p:txBody>
          <a:bodyPr wrap="square">
            <a:spAutoFit/>
          </a:bodyPr>
          <a:lstStyle/>
          <a:p>
            <a:pPr marL="252413" indent="-252413">
              <a:buClr>
                <a:srgbClr val="00B050"/>
              </a:buClr>
              <a:buFont typeface="Arial" panose="020B0604020202020204" pitchFamily="34" charset="0"/>
              <a:buChar char="•"/>
              <a:tabLst>
                <a:tab pos="8332788" algn="r"/>
              </a:tabLst>
            </a:pPr>
            <a:r>
              <a:rPr lang="en-US" sz="2400" b="1" dirty="0" smtClean="0"/>
              <a:t>Administrative </a:t>
            </a:r>
            <a:r>
              <a:rPr lang="en-US" sz="2400" b="1" dirty="0"/>
              <a:t>barriers </a:t>
            </a:r>
            <a:r>
              <a:rPr lang="en-US" sz="2400" dirty="0"/>
              <a:t>- Countries often use bureaucratic rules and </a:t>
            </a:r>
            <a:r>
              <a:rPr lang="en-US" sz="2400" dirty="0" smtClean="0"/>
              <a:t>regulations as </a:t>
            </a:r>
            <a:r>
              <a:rPr lang="en-US" sz="2400" dirty="0"/>
              <a:t>a form of protection. Examples include strict rules regarding food </a:t>
            </a:r>
            <a:r>
              <a:rPr lang="en-US" sz="2400" dirty="0" smtClean="0"/>
              <a:t>safety, environmental </a:t>
            </a:r>
            <a:r>
              <a:rPr lang="en-US" sz="2400" dirty="0"/>
              <a:t>standards and product quality. Complying with these rules </a:t>
            </a:r>
            <a:r>
              <a:rPr lang="en-US" sz="2400" dirty="0" smtClean="0"/>
              <a:t>and regulations </a:t>
            </a:r>
            <a:r>
              <a:rPr lang="en-US" sz="2400" dirty="0"/>
              <a:t>consumes a lot of time, and increases the costs for overseas </a:t>
            </a:r>
            <a:r>
              <a:rPr lang="en-US" sz="2400" dirty="0" smtClean="0"/>
              <a:t>firms</a:t>
            </a:r>
            <a:r>
              <a:rPr lang="en-US" sz="2400" dirty="0"/>
              <a:t>.</a:t>
            </a:r>
          </a:p>
          <a:p>
            <a:pPr marL="252413" indent="-252413">
              <a:buClr>
                <a:srgbClr val="00B050"/>
              </a:buClr>
              <a:buFont typeface="Arial" panose="020B0604020202020204" pitchFamily="34" charset="0"/>
              <a:buChar char="•"/>
              <a:tabLst>
                <a:tab pos="8332788" algn="r"/>
              </a:tabLst>
            </a:pPr>
            <a:r>
              <a:rPr lang="en-US" sz="2400" b="1" dirty="0" smtClean="0">
                <a:solidFill>
                  <a:srgbClr val="FF0000"/>
                </a:solidFill>
              </a:rPr>
              <a:t>Embargo</a:t>
            </a:r>
            <a:r>
              <a:rPr lang="en-US" sz="2400" dirty="0" smtClean="0"/>
              <a:t> </a:t>
            </a:r>
            <a:r>
              <a:rPr lang="en-US" sz="2400" dirty="0"/>
              <a:t>- An embargo is a ban on </a:t>
            </a:r>
            <a:r>
              <a:rPr lang="en-US" sz="2400" dirty="0" smtClean="0"/>
              <a:t>trade </a:t>
            </a:r>
            <a:r>
              <a:rPr lang="en-US" sz="2400" dirty="0"/>
              <a:t>with a certain </a:t>
            </a:r>
            <a:r>
              <a:rPr lang="en-US" sz="2400" dirty="0" smtClean="0"/>
              <a:t>country, </a:t>
            </a:r>
            <a:r>
              <a:rPr lang="en-US" sz="2400" dirty="0"/>
              <a:t>often due to </a:t>
            </a:r>
            <a:r>
              <a:rPr lang="en-US" sz="2400" dirty="0" smtClean="0"/>
              <a:t>a trade </a:t>
            </a:r>
            <a:r>
              <a:rPr lang="en-US" sz="2400" dirty="0"/>
              <a:t>dispute. An embargo rarely benefits local consumers, who suffer from a </a:t>
            </a:r>
            <a:r>
              <a:rPr lang="en-US" sz="2400" dirty="0" smtClean="0"/>
              <a:t>lack of </a:t>
            </a:r>
            <a:r>
              <a:rPr lang="en-US" sz="2400" dirty="0"/>
              <a:t>choice and higher prices (due to the lack of supply). </a:t>
            </a:r>
            <a:r>
              <a:rPr lang="en-US" sz="2400" dirty="0" smtClean="0"/>
              <a:t>E.g., </a:t>
            </a:r>
            <a:r>
              <a:rPr lang="en-US" sz="2400" dirty="0"/>
              <a:t>Malaysia </a:t>
            </a:r>
            <a:r>
              <a:rPr lang="en-US" sz="2400" dirty="0" smtClean="0"/>
              <a:t>has imposed </a:t>
            </a:r>
            <a:r>
              <a:rPr lang="en-US" sz="2400" dirty="0"/>
              <a:t>trade embargoes on the Philippines while the USA has </a:t>
            </a:r>
            <a:r>
              <a:rPr lang="en-US" sz="2400" dirty="0" smtClean="0"/>
              <a:t>trade embargoes with </a:t>
            </a:r>
            <a:r>
              <a:rPr lang="en-US" sz="2400" dirty="0"/>
              <a:t>Cuba.</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spTree>
    <p:extLst>
      <p:ext uri="{BB962C8B-B14F-4D97-AF65-F5344CB8AC3E}">
        <p14:creationId xmlns:p14="http://schemas.microsoft.com/office/powerpoint/2010/main" val="1906735000"/>
      </p:ext>
    </p:extLst>
  </p:cSld>
  <p:clrMapOvr>
    <a:masterClrMapping/>
  </p:clrMapOvr>
  <p:transition advClick="0"/>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8544272" cy="5632311"/>
          </a:xfrm>
          <a:prstGeom prst="rect">
            <a:avLst/>
          </a:prstGeom>
        </p:spPr>
        <p:txBody>
          <a:bodyPr wrap="square">
            <a:spAutoFit/>
          </a:bodyPr>
          <a:lstStyle/>
          <a:p>
            <a:pPr>
              <a:buClr>
                <a:srgbClr val="00B050"/>
              </a:buClr>
              <a:tabLst>
                <a:tab pos="8332788" algn="r"/>
              </a:tabLst>
            </a:pPr>
            <a:r>
              <a:rPr lang="en-US" b="1" dirty="0" smtClean="0">
                <a:solidFill>
                  <a:srgbClr val="FF0000"/>
                </a:solidFill>
              </a:rPr>
              <a:t>Exam practice</a:t>
            </a:r>
          </a:p>
          <a:p>
            <a:pPr marL="361950" indent="-361950">
              <a:buClr>
                <a:srgbClr val="00B050"/>
              </a:buClr>
              <a:buFont typeface="+mj-lt"/>
              <a:buAutoNum type="arabicPeriod"/>
              <a:tabLst>
                <a:tab pos="8332788" algn="r"/>
              </a:tabLst>
            </a:pPr>
            <a:r>
              <a:rPr lang="en-US" dirty="0" smtClean="0">
                <a:solidFill>
                  <a:srgbClr val="FF0000"/>
                </a:solidFill>
              </a:rPr>
              <a:t>British beef is sold throughout the world. Using an appropriate demand and supply diagram, explain the consequences for the following if an import tariff is imposed on British beef:</a:t>
            </a:r>
          </a:p>
          <a:p>
            <a:pPr marL="723900" indent="-355600">
              <a:buClr>
                <a:srgbClr val="00B050"/>
              </a:buClr>
              <a:buFont typeface="+mj-lt"/>
              <a:buAutoNum type="alphaLcParenR"/>
              <a:tabLst>
                <a:tab pos="8332788" algn="r"/>
              </a:tabLst>
            </a:pPr>
            <a:r>
              <a:rPr lang="en-US" dirty="0" smtClean="0">
                <a:solidFill>
                  <a:srgbClr val="FF0000"/>
                </a:solidFill>
              </a:rPr>
              <a:t>the price of British beef	[4]</a:t>
            </a:r>
            <a:br>
              <a:rPr lang="en-US" dirty="0" smtClean="0">
                <a:solidFill>
                  <a:srgbClr val="FF0000"/>
                </a:solidFill>
              </a:rPr>
            </a:br>
            <a:r>
              <a:rPr lang="en-US" dirty="0" smtClean="0">
                <a:solidFill>
                  <a:srgbClr val="FF0000"/>
                </a:solidFill>
              </a:rPr>
              <a:t>the quantity demanded of British beef	[4]</a:t>
            </a:r>
          </a:p>
          <a:p>
            <a:pPr marL="723900" indent="-355600">
              <a:buClr>
                <a:srgbClr val="00B050"/>
              </a:buClr>
              <a:buFont typeface="+mj-lt"/>
              <a:buAutoNum type="alphaLcParenR"/>
              <a:tabLst>
                <a:tab pos="8332788" algn="r"/>
              </a:tabLst>
            </a:pPr>
            <a:r>
              <a:rPr lang="en-US" dirty="0" smtClean="0">
                <a:solidFill>
                  <a:srgbClr val="FF0000"/>
                </a:solidFill>
              </a:rPr>
              <a:t>producers and consumers of British beef	[8]</a:t>
            </a:r>
          </a:p>
          <a:p>
            <a:pPr marL="361950" indent="-361950">
              <a:buClr>
                <a:srgbClr val="00B050"/>
              </a:buClr>
              <a:buFont typeface="+mj-lt"/>
              <a:buAutoNum type="arabicPeriod" startAt="2"/>
              <a:tabLst>
                <a:tab pos="8332788" algn="r"/>
              </a:tabLst>
            </a:pPr>
            <a:r>
              <a:rPr lang="en-US" dirty="0" smtClean="0">
                <a:solidFill>
                  <a:srgbClr val="FF0000"/>
                </a:solidFill>
              </a:rPr>
              <a:t>China accounts for over 25% of the world's output of car tyres. Since 2009, China has been the world's largest producer, consumer and exporter of tyres. The China PCA reported that over 20m new cars were sold in China in 2012, with annual sales growth of over 10% over the next few years. According to the USA's Bureau of Labor Statistics, the average US employer had to pay about $35 per hour (salary and benefits) to hire a production line worker whereas an employer in China could do the same for just $1.36 per hour.</a:t>
            </a:r>
            <a:br>
              <a:rPr lang="en-US" dirty="0" smtClean="0">
                <a:solidFill>
                  <a:srgbClr val="FF0000"/>
                </a:solidFill>
              </a:rPr>
            </a:br>
            <a:r>
              <a:rPr lang="en-US" dirty="0" smtClean="0">
                <a:solidFill>
                  <a:srgbClr val="FF0000"/>
                </a:solidFill>
              </a:rPr>
              <a:t>The USA simply could not compete, thus prompting the need for protectionist measures.</a:t>
            </a:r>
          </a:p>
          <a:p>
            <a:pPr marL="723900" indent="-369888">
              <a:buClr>
                <a:srgbClr val="00B050"/>
              </a:buClr>
              <a:buFont typeface="+mj-lt"/>
              <a:buAutoNum type="alphaLcParenR"/>
              <a:tabLst>
                <a:tab pos="8332788" algn="r"/>
              </a:tabLst>
            </a:pPr>
            <a:r>
              <a:rPr lang="en-US" dirty="0" smtClean="0">
                <a:solidFill>
                  <a:srgbClr val="FF0000"/>
                </a:solidFill>
              </a:rPr>
              <a:t>With reference to the above information, explain two reasons why countries use protectionism. 	[4]</a:t>
            </a:r>
          </a:p>
          <a:p>
            <a:pPr marL="723900" indent="-369888">
              <a:buClr>
                <a:srgbClr val="00B050"/>
              </a:buClr>
              <a:buFont typeface="+mj-lt"/>
              <a:buAutoNum type="alphaLcParenR"/>
              <a:tabLst>
                <a:tab pos="8332788" algn="r"/>
              </a:tabLst>
            </a:pPr>
            <a:r>
              <a:rPr lang="en-US" dirty="0" smtClean="0">
                <a:solidFill>
                  <a:srgbClr val="FF0000"/>
                </a:solidFill>
              </a:rPr>
              <a:t>Discuss which method of trade protection would be best for the USA to impose. Justify your answer. 	[8]</a:t>
            </a:r>
            <a:endParaRPr lang="en-US" dirty="0">
              <a:solidFill>
                <a:srgbClr val="FF0000"/>
              </a:solidFill>
            </a:endParaRP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sp>
        <p:nvSpPr>
          <p:cNvPr id="2" name="TextBox 1">
            <a:hlinkClick r:id="rId3" action="ppaction://hlinkfile"/>
          </p:cNvPr>
          <p:cNvSpPr txBox="1"/>
          <p:nvPr/>
        </p:nvSpPr>
        <p:spPr>
          <a:xfrm>
            <a:off x="8363168" y="1003375"/>
            <a:ext cx="529312" cy="769441"/>
          </a:xfrm>
          <a:prstGeom prst="rect">
            <a:avLst/>
          </a:prstGeom>
          <a:noFill/>
        </p:spPr>
        <p:txBody>
          <a:bodyPr wrap="none" rtlCol="0">
            <a:spAutoFit/>
          </a:bodyPr>
          <a:lstStyle/>
          <a:p>
            <a:r>
              <a:rPr lang="en-IE" sz="44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3563783030"/>
      </p:ext>
    </p:extLst>
  </p:cSld>
  <p:clrMapOvr>
    <a:masterClrMapping/>
  </p:clrMapOvr>
  <p:transition advClick="0"/>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 Same Side Corner Rectangle 9">
            <a:hlinkClick r:id="" action="ppaction://noaction"/>
          </p:cNvPr>
          <p:cNvSpPr/>
          <p:nvPr/>
        </p:nvSpPr>
        <p:spPr>
          <a:xfrm>
            <a:off x="6984000" y="620688"/>
            <a:ext cx="720080" cy="360040"/>
          </a:xfrm>
          <a:prstGeom prst="round2SameRect">
            <a:avLst/>
          </a:prstGeom>
          <a:gradFill>
            <a:gsLst>
              <a:gs pos="0">
                <a:srgbClr val="002060"/>
              </a:gs>
              <a:gs pos="50000">
                <a:schemeClr val="accent1">
                  <a:lumMod val="75000"/>
                </a:schemeClr>
              </a:gs>
              <a:gs pos="70000">
                <a:schemeClr val="accent1">
                  <a:lumMod val="60000"/>
                  <a:lumOff val="40000"/>
                </a:schemeClr>
              </a:gs>
              <a:gs pos="100000">
                <a:schemeClr val="accent1">
                  <a:lumMod val="40000"/>
                  <a:lumOff val="60000"/>
                </a:schemeClr>
              </a:gs>
            </a:gsLst>
          </a:gradFill>
          <a:effectLst/>
        </p:spPr>
        <p:style>
          <a:lnRef idx="0">
            <a:schemeClr val="accent6"/>
          </a:lnRef>
          <a:fillRef idx="3">
            <a:schemeClr val="accent6"/>
          </a:fillRef>
          <a:effectRef idx="3">
            <a:schemeClr val="accent6"/>
          </a:effectRef>
          <a:fontRef idx="minor">
            <a:schemeClr val="lt1"/>
          </a:fontRef>
        </p:style>
        <p:txBody>
          <a:bodyPr lIns="0" tIns="0" rIns="0" bIns="0" rtlCol="0" anchor="ctr"/>
          <a:lstStyle/>
          <a:p>
            <a:pPr algn="ctr"/>
            <a:r>
              <a:rPr lang="en-GB" sz="1050" b="1" dirty="0" smtClean="0">
                <a:latin typeface="Arial" panose="020B0604020202020204" pitchFamily="34" charset="0"/>
                <a:cs typeface="Arial" panose="020B0604020202020204" pitchFamily="34" charset="0"/>
              </a:rPr>
              <a:t>Page 282</a:t>
            </a:r>
            <a:endParaRPr lang="en-GB" sz="1050" b="1" dirty="0">
              <a:latin typeface="Arial" panose="020B0604020202020204" pitchFamily="34" charset="0"/>
              <a:cs typeface="Arial" panose="020B0604020202020204" pitchFamily="34" charset="0"/>
            </a:endParaRPr>
          </a:p>
        </p:txBody>
      </p:sp>
      <p:sp>
        <p:nvSpPr>
          <p:cNvPr id="7" name="Rectangle 6"/>
          <p:cNvSpPr/>
          <p:nvPr/>
        </p:nvSpPr>
        <p:spPr>
          <a:xfrm>
            <a:off x="276200" y="1052736"/>
            <a:ext cx="6528048" cy="2400657"/>
          </a:xfrm>
          <a:prstGeom prst="rect">
            <a:avLst/>
          </a:prstGeom>
          <a:solidFill>
            <a:schemeClr val="accent6">
              <a:lumMod val="20000"/>
              <a:lumOff val="80000"/>
            </a:schemeClr>
          </a:solidFill>
          <a:ln w="57150">
            <a:solidFill>
              <a:srgbClr val="002060"/>
            </a:solidFill>
          </a:ln>
        </p:spPr>
        <p:txBody>
          <a:bodyPr wrap="square">
            <a:spAutoFit/>
          </a:bodyPr>
          <a:lstStyle/>
          <a:p>
            <a:pPr>
              <a:buClr>
                <a:srgbClr val="00B050"/>
              </a:buClr>
              <a:tabLst>
                <a:tab pos="8332788" algn="r"/>
              </a:tabLst>
            </a:pPr>
            <a:r>
              <a:rPr lang="en-US" sz="2500" b="1" dirty="0"/>
              <a:t>Activity</a:t>
            </a:r>
          </a:p>
          <a:p>
            <a:pPr>
              <a:buClr>
                <a:srgbClr val="00B050"/>
              </a:buClr>
              <a:tabLst>
                <a:tab pos="8332788" algn="r"/>
              </a:tabLst>
            </a:pPr>
            <a:r>
              <a:rPr lang="en-US" sz="2500" dirty="0" smtClean="0"/>
              <a:t>Use the internet to investigate the following</a:t>
            </a:r>
            <a:r>
              <a:rPr lang="en-US" sz="2500" dirty="0"/>
              <a:t>:</a:t>
            </a:r>
          </a:p>
          <a:p>
            <a:pPr marL="449263" indent="-449263">
              <a:buClr>
                <a:srgbClr val="00B050"/>
              </a:buClr>
              <a:buFont typeface="+mj-lt"/>
              <a:buAutoNum type="arabicPeriod"/>
              <a:tabLst>
                <a:tab pos="8332788" algn="r"/>
              </a:tabLst>
            </a:pPr>
            <a:r>
              <a:rPr lang="en-US" sz="2500" dirty="0" smtClean="0"/>
              <a:t>What is the World Trade Organization</a:t>
            </a:r>
            <a:r>
              <a:rPr lang="en-US" sz="2500" dirty="0"/>
              <a:t>?</a:t>
            </a:r>
          </a:p>
          <a:p>
            <a:pPr marL="449263" indent="-449263">
              <a:buClr>
                <a:srgbClr val="00B050"/>
              </a:buClr>
              <a:buFont typeface="+mj-lt"/>
              <a:buAutoNum type="arabicPeriod"/>
              <a:tabLst>
                <a:tab pos="8332788" algn="r"/>
              </a:tabLst>
            </a:pPr>
            <a:r>
              <a:rPr lang="en-US" sz="2500" dirty="0" smtClean="0"/>
              <a:t>What are the main functions of the </a:t>
            </a:r>
            <a:r>
              <a:rPr lang="en-US" sz="2500" dirty="0"/>
              <a:t>WTO?</a:t>
            </a:r>
          </a:p>
          <a:p>
            <a:pPr marL="449263" indent="-449263">
              <a:buClr>
                <a:srgbClr val="00B050"/>
              </a:buClr>
              <a:buFont typeface="+mj-lt"/>
              <a:buAutoNum type="arabicPeriod"/>
              <a:tabLst>
                <a:tab pos="8332788" algn="r"/>
              </a:tabLst>
            </a:pPr>
            <a:r>
              <a:rPr lang="en-US" sz="2500" dirty="0" smtClean="0"/>
              <a:t>How effective has the WTO been in encouraging free international trade</a:t>
            </a:r>
            <a:r>
              <a:rPr lang="en-US" sz="2500" dirty="0"/>
              <a:t>?</a:t>
            </a:r>
          </a:p>
        </p:txBody>
      </p:sp>
      <p:sp>
        <p:nvSpPr>
          <p:cNvPr id="8" name="Title 2"/>
          <p:cNvSpPr>
            <a:spLocks noGrp="1"/>
          </p:cNvSpPr>
          <p:nvPr>
            <p:ph type="title"/>
          </p:nvPr>
        </p:nvSpPr>
        <p:spPr>
          <a:xfrm>
            <a:off x="70266" y="72008"/>
            <a:ext cx="8859452" cy="548680"/>
          </a:xfrm>
        </p:spPr>
        <p:txBody>
          <a:bodyPr>
            <a:noAutofit/>
          </a:bodyPr>
          <a:lstStyle/>
          <a:p>
            <a:r>
              <a:rPr lang="en-US" dirty="0" smtClean="0"/>
              <a:t>P8.4 – Trade Protection - Types</a:t>
            </a:r>
            <a:endParaRPr lang="en-GB" dirty="0"/>
          </a:p>
        </p:txBody>
      </p:sp>
      <p:sp>
        <p:nvSpPr>
          <p:cNvPr id="6" name="Rectangle 5"/>
          <p:cNvSpPr/>
          <p:nvPr/>
        </p:nvSpPr>
        <p:spPr>
          <a:xfrm>
            <a:off x="270934" y="3573016"/>
            <a:ext cx="6533314" cy="2785378"/>
          </a:xfrm>
          <a:prstGeom prst="rect">
            <a:avLst/>
          </a:prstGeom>
          <a:solidFill>
            <a:schemeClr val="accent5">
              <a:lumMod val="20000"/>
              <a:lumOff val="80000"/>
            </a:schemeClr>
          </a:solidFill>
          <a:ln w="57150">
            <a:solidFill>
              <a:srgbClr val="002060"/>
            </a:solidFill>
          </a:ln>
        </p:spPr>
        <p:txBody>
          <a:bodyPr wrap="square">
            <a:spAutoFit/>
          </a:bodyPr>
          <a:lstStyle/>
          <a:p>
            <a:pPr>
              <a:buClr>
                <a:srgbClr val="00B050"/>
              </a:buClr>
              <a:tabLst>
                <a:tab pos="8332788" algn="r"/>
              </a:tabLst>
            </a:pPr>
            <a:r>
              <a:rPr lang="en-US" sz="2500" b="1" dirty="0" smtClean="0"/>
              <a:t>Chapter </a:t>
            </a:r>
            <a:r>
              <a:rPr lang="en-US" sz="2500" b="1" dirty="0"/>
              <a:t>review </a:t>
            </a:r>
            <a:r>
              <a:rPr lang="en-US" sz="2500" b="1" dirty="0" smtClean="0"/>
              <a:t>questions</a:t>
            </a:r>
            <a:endParaRPr lang="en-US" sz="2500" b="1" dirty="0"/>
          </a:p>
          <a:p>
            <a:pPr marL="449263" indent="-449263">
              <a:buClr>
                <a:srgbClr val="00B050"/>
              </a:buClr>
              <a:buFont typeface="+mj-lt"/>
              <a:buAutoNum type="arabicPeriod"/>
              <a:tabLst>
                <a:tab pos="8332788" algn="r"/>
              </a:tabLst>
            </a:pPr>
            <a:r>
              <a:rPr lang="en-US" sz="2500" dirty="0" smtClean="0"/>
              <a:t>What </a:t>
            </a:r>
            <a:r>
              <a:rPr lang="en-US" sz="2500" dirty="0"/>
              <a:t>is meant by 'free trade'?</a:t>
            </a:r>
          </a:p>
          <a:p>
            <a:pPr marL="449263" indent="-449263">
              <a:buClr>
                <a:srgbClr val="00B050"/>
              </a:buClr>
              <a:buFont typeface="+mj-lt"/>
              <a:buAutoNum type="arabicPeriod"/>
              <a:tabLst>
                <a:tab pos="8332788" algn="r"/>
              </a:tabLst>
            </a:pPr>
            <a:r>
              <a:rPr lang="en-US" sz="2500" dirty="0" smtClean="0"/>
              <a:t>Outline </a:t>
            </a:r>
            <a:r>
              <a:rPr lang="en-US" sz="2500" dirty="0"/>
              <a:t>the merits of free trade.</a:t>
            </a:r>
          </a:p>
          <a:p>
            <a:pPr marL="449263" indent="-449263">
              <a:buClr>
                <a:srgbClr val="00B050"/>
              </a:buClr>
              <a:buFont typeface="+mj-lt"/>
              <a:buAutoNum type="arabicPeriod"/>
              <a:tabLst>
                <a:tab pos="8332788" algn="r"/>
              </a:tabLst>
            </a:pPr>
            <a:r>
              <a:rPr lang="en-US" sz="2500" dirty="0" smtClean="0"/>
              <a:t>What </a:t>
            </a:r>
            <a:r>
              <a:rPr lang="en-US" sz="2500" dirty="0"/>
              <a:t>is trade protectionism?</a:t>
            </a:r>
          </a:p>
          <a:p>
            <a:pPr marL="449263" indent="-449263">
              <a:buClr>
                <a:srgbClr val="00B050"/>
              </a:buClr>
              <a:buFont typeface="+mj-lt"/>
              <a:buAutoNum type="arabicPeriod"/>
              <a:tabLst>
                <a:tab pos="8332788" algn="r"/>
              </a:tabLst>
            </a:pPr>
            <a:r>
              <a:rPr lang="en-US" sz="2500" dirty="0" smtClean="0"/>
              <a:t>Outline </a:t>
            </a:r>
            <a:r>
              <a:rPr lang="en-US" sz="2500" dirty="0"/>
              <a:t>the merits of protection.</a:t>
            </a:r>
          </a:p>
          <a:p>
            <a:pPr marL="449263" indent="-449263">
              <a:buClr>
                <a:srgbClr val="00B050"/>
              </a:buClr>
              <a:buFont typeface="+mj-lt"/>
              <a:buAutoNum type="arabicPeriod"/>
              <a:tabLst>
                <a:tab pos="8332788" algn="r"/>
              </a:tabLst>
            </a:pPr>
            <a:r>
              <a:rPr lang="en-US" sz="2500" dirty="0" smtClean="0"/>
              <a:t>Distinguish </a:t>
            </a:r>
            <a:r>
              <a:rPr lang="en-US" sz="2500" dirty="0"/>
              <a:t>between tariff and non-tariff trade barriers.</a:t>
            </a:r>
          </a:p>
        </p:txBody>
      </p:sp>
    </p:spTree>
    <p:extLst>
      <p:ext uri="{BB962C8B-B14F-4D97-AF65-F5344CB8AC3E}">
        <p14:creationId xmlns:p14="http://schemas.microsoft.com/office/powerpoint/2010/main" val="1278962035"/>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 name="ISPRING_PRESENTATION_TITLE" val="LO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DD945F-B7B0-4691-A0D0-E2EAD6DA23B3}">
  <ds:schemaRefs>
    <ds:schemaRef ds:uri="http://purl.org/dc/dcmitype/"/>
    <ds:schemaRef ds:uri="http://schemas.openxmlformats.org/package/2006/metadata/core-properties"/>
    <ds:schemaRef ds:uri="http://schemas.microsoft.com/office/2006/metadata/properties"/>
    <ds:schemaRef ds:uri="http://schemas.microsoft.com/office/2006/documentManagement/typ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E5A8F797-114D-47DC-A43E-E9D7D8871891}">
  <ds:schemaRefs>
    <ds:schemaRef ds:uri="http://schemas.microsoft.com/sharepoint/v3/contenttype/forms"/>
  </ds:schemaRefs>
</ds:datastoreItem>
</file>

<file path=customXml/itemProps3.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Enderoth</Template>
  <TotalTime>50604</TotalTime>
  <Words>12181</Words>
  <Application>Microsoft Office PowerPoint</Application>
  <PresentationFormat>On-screen Show (4:3)</PresentationFormat>
  <Paragraphs>1049</Paragraphs>
  <Slides>93</Slides>
  <Notes>93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93</vt:i4>
      </vt:variant>
    </vt:vector>
  </HeadingPairs>
  <TitlesOfParts>
    <vt:vector size="103" baseType="lpstr">
      <vt:lpstr>Arial</vt:lpstr>
      <vt:lpstr>Calibri</vt:lpstr>
      <vt:lpstr>Courier New</vt:lpstr>
      <vt:lpstr>Lucida Sans Unicode</vt:lpstr>
      <vt:lpstr>Times New Roman</vt:lpstr>
      <vt:lpstr>Verdana</vt:lpstr>
      <vt:lpstr>Wingdings</vt:lpstr>
      <vt:lpstr>Wingdings 2</vt:lpstr>
      <vt:lpstr>Wingdings 3</vt:lpstr>
      <vt:lpstr>Enderoth</vt:lpstr>
      <vt:lpstr>PowerPoint Presentation</vt:lpstr>
      <vt:lpstr>Course Specification</vt:lpstr>
      <vt:lpstr>Exam Assessment</vt:lpstr>
      <vt:lpstr>Syllabus Aims</vt:lpstr>
      <vt:lpstr>Syllabus Objectives</vt:lpstr>
      <vt:lpstr>Syllabus Weightings</vt:lpstr>
      <vt:lpstr>Grade Descriptors</vt:lpstr>
      <vt:lpstr>Grade Descriptors – Grade C</vt:lpstr>
      <vt:lpstr>Grade Descriptors – Grade F</vt:lpstr>
      <vt:lpstr>P8.1 – Specialisation – Key Terms</vt:lpstr>
      <vt:lpstr>P8.1 – Specialisation – Key Terms</vt:lpstr>
      <vt:lpstr>P8.1 – Specialisation – Key Terms</vt:lpstr>
      <vt:lpstr>P8.1 – Specialisation</vt:lpstr>
      <vt:lpstr>P8.1 – Specialisation</vt:lpstr>
      <vt:lpstr>P8.1 – Specialisation</vt:lpstr>
      <vt:lpstr>P8.1 – Specialisation</vt:lpstr>
      <vt:lpstr>P8.1 – Specialisation - Benefits</vt:lpstr>
      <vt:lpstr>P8.1 – Specialisation - Benefits</vt:lpstr>
      <vt:lpstr>P8.1 – Specialisation - Benefits</vt:lpstr>
      <vt:lpstr>P8.1 – Specialisation - Benefits</vt:lpstr>
      <vt:lpstr>P8.1 – Specialisation - Disadvantages</vt:lpstr>
      <vt:lpstr>P8.1 – Specialisation - Disadvantages</vt:lpstr>
      <vt:lpstr>P8.1 – Specialisation - Disadvantages</vt:lpstr>
      <vt:lpstr>P8.1 – Specialisation - Disadvantages</vt:lpstr>
      <vt:lpstr>P8.1 – Specialisation - Disadvantages</vt:lpstr>
      <vt:lpstr>P8.1 – Specialisation - Benefits</vt:lpstr>
      <vt:lpstr>P8.1 – Specialisation – Chapter Review</vt:lpstr>
      <vt:lpstr>P8.2 – Balance of Payments – Key Terms</vt:lpstr>
      <vt:lpstr>P8.2 – Balance of Payments</vt:lpstr>
      <vt:lpstr>P8.2 – The Current Account</vt:lpstr>
      <vt:lpstr>P8.2 – Invisible Trade Balance</vt:lpstr>
      <vt:lpstr>P8.2 – Invisible Trade Balance</vt:lpstr>
      <vt:lpstr>P8.2 – Invisible Trade Balance</vt:lpstr>
      <vt:lpstr>P8.2 – Balance of Payments</vt:lpstr>
      <vt:lpstr>P8.2 – Balance of Payments</vt:lpstr>
      <vt:lpstr>P8.2 – Current Account Deficits</vt:lpstr>
      <vt:lpstr>P8.2 – Causes of Current Account Deficits</vt:lpstr>
      <vt:lpstr>P8.2 – Causes of Current Account Deficits</vt:lpstr>
      <vt:lpstr>P8.2 – Consequences of Current Account Deficits</vt:lpstr>
      <vt:lpstr>P8.2 – Consequences of Current Account Deficits</vt:lpstr>
      <vt:lpstr>P8.2 – Consequences of Current Account Deficits</vt:lpstr>
      <vt:lpstr>P8.2 – Consequences of Current Account Deficits</vt:lpstr>
      <vt:lpstr>P8.2 – Dealing with Current Account Deficits</vt:lpstr>
      <vt:lpstr>P8.2 – Dealing with Current Account Deficits</vt:lpstr>
      <vt:lpstr>P8.2 – Dealing with Current Account Deficits</vt:lpstr>
      <vt:lpstr>P8.2 – Causes of Current Account Surpluses</vt:lpstr>
      <vt:lpstr>P8.2 – Consequences of Current Account Surpluses</vt:lpstr>
      <vt:lpstr>P8.2 – Consequences of Current Account Surpluses</vt:lpstr>
      <vt:lpstr>P8.2 – Consequences of Current Account Surpluses</vt:lpstr>
      <vt:lpstr>P8.2 – Consequences of Current Account Surpluses</vt:lpstr>
      <vt:lpstr>P8.3 – Exchange Rates</vt:lpstr>
      <vt:lpstr>P8.3 – Exchange Rates – Key Terms</vt:lpstr>
      <vt:lpstr>P8.3 – Exchange Rates</vt:lpstr>
      <vt:lpstr>P8.3 – Exchange Rates</vt:lpstr>
      <vt:lpstr>P8.3 – Exchange Rates</vt:lpstr>
      <vt:lpstr>P8.3 – Importance of Exchange Rates</vt:lpstr>
      <vt:lpstr>P8.3 – Importance of Exchange Rates</vt:lpstr>
      <vt:lpstr>P8.3 – Importance of Exchange Rates</vt:lpstr>
      <vt:lpstr>P8.3 – Floating Exchange Rates Systems</vt:lpstr>
      <vt:lpstr>P8.3 – Floating Exchange Rates Systems</vt:lpstr>
      <vt:lpstr>P8.3 – Fixed Exchange Rates Systems</vt:lpstr>
      <vt:lpstr>P8.3 – Fixed Exchange Rates Systems</vt:lpstr>
      <vt:lpstr>P8.3 – Fixed Exchange Rates Systems</vt:lpstr>
      <vt:lpstr>P8.3 – Causes of Exchange Rates Fluctuations</vt:lpstr>
      <vt:lpstr>P8.3 – Causes of Exchange Rates Fluctuations</vt:lpstr>
      <vt:lpstr>P8.3 – Causes of Exchange Rates Fluctuations</vt:lpstr>
      <vt:lpstr>P8.3 – Causes of Exchange Rates Fluctuations</vt:lpstr>
      <vt:lpstr>P8.3 – Causes of Exchange Rates Fluctuations</vt:lpstr>
      <vt:lpstr>P8.3 – Causes of Exchange Rates Fluctuations</vt:lpstr>
      <vt:lpstr>P8.3 – Causes of Exchange Rates Fluctuations</vt:lpstr>
      <vt:lpstr>P8.3 – Causes of Exchange Rates Fluctuations</vt:lpstr>
      <vt:lpstr>P8.3 – Causes of Exchange Rates Fluctuations</vt:lpstr>
      <vt:lpstr>P8.3 – Coping with a Strong Exchange Rate</vt:lpstr>
      <vt:lpstr>P8.3 – Causes of Exchange Rates Fluctuations</vt:lpstr>
      <vt:lpstr>P8.3 – Causes of Exchange Rates Fluctuations</vt:lpstr>
      <vt:lpstr>P8.3 – Causes of Exchange Rates Fluctuations</vt:lpstr>
      <vt:lpstr>P8.3 – Free Trade</vt:lpstr>
      <vt:lpstr>P8.3 – Free Trade</vt:lpstr>
      <vt:lpstr>P8.3 – Free Trade</vt:lpstr>
      <vt:lpstr>P8.3 – Free Trade</vt:lpstr>
      <vt:lpstr>P8.3 – Free Trade</vt:lpstr>
      <vt:lpstr>P8.4 – Trade Protection – Key Terms</vt:lpstr>
      <vt:lpstr>P8.4 – Trade Protection - For</vt:lpstr>
      <vt:lpstr>P8.4 – Trade Protection - For</vt:lpstr>
      <vt:lpstr>P8.4 – Trade Protection - For</vt:lpstr>
      <vt:lpstr>P8.4 – Trade Protection - Against</vt:lpstr>
      <vt:lpstr>P8.4 – Trade Protection - Against</vt:lpstr>
      <vt:lpstr>P8.4 – Trade Protection - Types</vt:lpstr>
      <vt:lpstr>P8.4 – Trade Protection - Types</vt:lpstr>
      <vt:lpstr>P8.4 – Trade Protection - Types</vt:lpstr>
      <vt:lpstr>P8.4 – Trade Protection - Types</vt:lpstr>
      <vt:lpstr>P8.4 – Trade Protection - Types</vt:lpstr>
      <vt:lpstr>P8.4 – Trade Protection - Types</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LO8</dc:title>
  <dc:subject>eBusiness</dc:subject>
  <dc:creator>Enderoth</dc:creator>
  <cp:lastModifiedBy>Stephen Rafferty</cp:lastModifiedBy>
  <cp:revision>1696</cp:revision>
  <cp:lastPrinted>2014-01-22T18:25:48Z</cp:lastPrinted>
  <dcterms:created xsi:type="dcterms:W3CDTF">2008-03-12T11:01:44Z</dcterms:created>
  <dcterms:modified xsi:type="dcterms:W3CDTF">2018-08-03T17:41:00Z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